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256" r:id="rId2"/>
    <p:sldId id="291" r:id="rId3"/>
    <p:sldId id="263" r:id="rId4"/>
    <p:sldId id="273" r:id="rId5"/>
    <p:sldId id="277" r:id="rId6"/>
    <p:sldId id="270" r:id="rId7"/>
    <p:sldId id="284" r:id="rId8"/>
    <p:sldId id="292" r:id="rId9"/>
    <p:sldId id="301" r:id="rId10"/>
    <p:sldId id="302" r:id="rId11"/>
    <p:sldId id="299" r:id="rId12"/>
    <p:sldId id="300" r:id="rId13"/>
    <p:sldId id="293" r:id="rId14"/>
    <p:sldId id="295" r:id="rId15"/>
    <p:sldId id="289" r:id="rId16"/>
    <p:sldId id="297" r:id="rId17"/>
    <p:sldId id="29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8312"/>
    <a:srgbClr val="FA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E27EF-27D9-417F-9882-7037F6FDB29B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1923-CCCB-4547-B977-15AB2C3D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1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01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9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76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7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0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9FE734-E614-4C95-850A-5DCAFEC393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C79938-D055-4AB3-B39B-6B1F107AD3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42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uMF9veMdsqWgSzM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zsbe.az.gov/empowerment-scholarship-account-esa-progra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safeedback@azsbe.az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zsbe.az.gov/empowerment-scholarship-account-esa-progra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ESA Rulemaking Parent Forum #2</a:t>
            </a:r>
            <a:endParaRPr lang="en-US" sz="6600" i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November 18, 2021</a:t>
            </a:r>
          </a:p>
        </p:txBody>
      </p:sp>
    </p:spTree>
    <p:extLst>
      <p:ext uri="{BB962C8B-B14F-4D97-AF65-F5344CB8AC3E}">
        <p14:creationId xmlns:p14="http://schemas.microsoft.com/office/powerpoint/2010/main" val="18937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87" y="1372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Updated Appeals Process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6413" y="1844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9" y="1760666"/>
            <a:ext cx="4584433" cy="45844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29" y="1760666"/>
            <a:ext cx="4581698" cy="458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87" y="1372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What is being changed in the rule after September?</a:t>
            </a:r>
            <a:br>
              <a:rPr lang="en-US" sz="4000" dirty="0" smtClean="0"/>
            </a:br>
            <a:r>
              <a:rPr lang="en-US" sz="4000" dirty="0" smtClean="0"/>
              <a:t>(highlighted text)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6413" y="1844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25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Removes quarterly expense reports and replaces with current expense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Consistent with the Parent Handbook, allows parents to provide an IEP, evaluation or letter from a qualified service provider to serve as documentation for an associated good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Clarifies the process for reactivating accounts that have been closed for non-renewal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Requires the expense review process to be included in the parent handbook rather than simply online</a:t>
            </a:r>
          </a:p>
        </p:txBody>
      </p:sp>
    </p:spTree>
    <p:extLst>
      <p:ext uri="{BB962C8B-B14F-4D97-AF65-F5344CB8AC3E}">
        <p14:creationId xmlns:p14="http://schemas.microsoft.com/office/powerpoint/2010/main" val="9018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87" y="1372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 is being changed in the rule after September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4000" dirty="0"/>
              <a:t>(highlighted text)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6413" y="1844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25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Only requires parents to submit quarterly attestations if they did not make any expenses in the quarter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Requires ADE to include information on the appeals process in the Parent Handbook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After receiving an appeal recommendation, requires the Board to place the recommendation on one of the next two Board meetings rather than within 30 days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Implements the new appeals process beginning January 1, </a:t>
            </a:r>
            <a:r>
              <a:rPr lang="en-US" dirty="0" smtClean="0"/>
              <a:t>2022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marL="0" indent="0">
              <a:buNone/>
            </a:pPr>
            <a:r>
              <a:rPr lang="en-US" i="1" dirty="0"/>
              <a:t>Notice of appealable actions via certified mail or electronic communication?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87" y="1372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is not in the Rule?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6413" y="1844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25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Administrative functions are not included in the rule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Dictating to the Arizona Department of Education on how to administer the ESA Program.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includes internal standard operating procedures that drive how ADE administers the Program on a day to day basis.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Oversight of ADE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includes how the staff is organized, how it answers calls or emails and how quickly it does so,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Changes that are restricted by statute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3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Considerations for the Legislature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Hours required in online school (Arizona Online Instruction) to be eligible for an ESA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Definition of “accredited private postsecondary institution”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Parent advocates in the appeals process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Allowable expenses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Consumables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Technology and computer </a:t>
            </a:r>
            <a:r>
              <a:rPr lang="en-US" dirty="0" smtClean="0"/>
              <a:t>hardware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Privacy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Evaluation Clarification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Curriculum by parents as a supplement material or as curriculum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More than 10 days to </a:t>
            </a:r>
            <a:r>
              <a:rPr lang="en-US" smtClean="0"/>
              <a:t>rectify before </a:t>
            </a:r>
            <a:r>
              <a:rPr lang="en-US" dirty="0" smtClean="0"/>
              <a:t>removal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5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9660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Next Steps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6413" y="1844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4675"/>
            <a:ext cx="10058400" cy="402336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210000"/>
              </a:lnSpc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Fill Out Survey to Provide Feedback</a:t>
            </a:r>
          </a:p>
          <a:p>
            <a:pPr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COPY and PASTE link into URL: </a:t>
            </a: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forms.gle/JuMF9veMdsqWgSzM9</a:t>
            </a:r>
            <a:r>
              <a:rPr lang="en-US" sz="3200" dirty="0" smtClean="0"/>
              <a:t> </a:t>
            </a:r>
            <a:endParaRPr lang="en-US" sz="3200" dirty="0"/>
          </a:p>
          <a:p>
            <a:pPr marL="0" indent="0">
              <a:lnSpc>
                <a:spcPct val="210000"/>
              </a:lnSpc>
              <a:buNone/>
            </a:pPr>
            <a:endParaRPr lang="en-US" sz="3200" dirty="0"/>
          </a:p>
          <a:p>
            <a:pPr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Or click on the </a:t>
            </a:r>
            <a:r>
              <a:rPr lang="en-US" sz="3200" dirty="0" smtClean="0"/>
              <a:t>link provided </a:t>
            </a:r>
            <a:r>
              <a:rPr lang="en-US" sz="3200" dirty="0"/>
              <a:t>in the chat </a:t>
            </a:r>
          </a:p>
          <a:p>
            <a:pPr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Or visit the website: </a:t>
            </a:r>
            <a:r>
              <a:rPr lang="en-US" sz="3200" dirty="0">
                <a:hlinkClick r:id="rId4"/>
              </a:rPr>
              <a:t>https://azsbe.az.gov/empowerment-scholarship-account-esa-program</a:t>
            </a:r>
            <a:r>
              <a:rPr lang="en-US" sz="3200" dirty="0"/>
              <a:t> </a:t>
            </a:r>
          </a:p>
          <a:p>
            <a:pPr marL="0" indent="0" algn="ctr">
              <a:lnSpc>
                <a:spcPct val="210000"/>
              </a:lnSpc>
              <a:buNone/>
            </a:pPr>
            <a:r>
              <a:rPr lang="en-US" sz="4000" b="1" dirty="0"/>
              <a:t>Survey will close </a:t>
            </a:r>
            <a:r>
              <a:rPr lang="en-US" sz="4000" b="1" dirty="0" smtClean="0"/>
              <a:t>on </a:t>
            </a:r>
            <a:r>
              <a:rPr lang="en-US" sz="4000" b="1" u="sng" dirty="0" smtClean="0">
                <a:solidFill>
                  <a:srgbClr val="FF0000"/>
                </a:solidFill>
              </a:rPr>
              <a:t>Monday, November 29</a:t>
            </a:r>
            <a:r>
              <a:rPr lang="en-US" sz="40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US" sz="4000" b="1" u="sng" dirty="0" smtClean="0">
                <a:solidFill>
                  <a:srgbClr val="FF0000"/>
                </a:solidFill>
              </a:rPr>
              <a:t> at 5:00PM</a:t>
            </a:r>
            <a:endParaRPr lang="en-US" sz="4000" b="1" u="sng" dirty="0">
              <a:solidFill>
                <a:srgbClr val="FF0000"/>
              </a:solidFill>
            </a:endParaRPr>
          </a:p>
          <a:p>
            <a:pPr marL="0" indent="0">
              <a:lnSpc>
                <a:spcPct val="210000"/>
              </a:lnSpc>
              <a:buNone/>
            </a:pPr>
            <a:r>
              <a:rPr lang="en-US" sz="3200" dirty="0"/>
              <a:t>All feedback from the survey will be provided to the Board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87" y="1372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Subsequent Next Steps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6413" y="1844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u="sng" dirty="0" smtClean="0"/>
              <a:t>Monday, December 13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at 10:00 A.M.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The Board will consider the changes and may adopt the rules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87" y="1372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Questions and Discussion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6413" y="1844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Katherine Ruiz, ESA Project Director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Catcher Baden, Deputy Director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Alicia Williams, Executive Director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esafeedback@azsbe.az.gov</a:t>
            </a:r>
            <a:r>
              <a:rPr lang="en-US" dirty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://azsbe.az.gov/empowerment-scholarship-account-esa-program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Board Staff Introductions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Catcher </a:t>
            </a:r>
            <a:r>
              <a:rPr lang="en-US" dirty="0" smtClean="0"/>
              <a:t>Baden, Deputy Director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Katherine Ruiz, ESA Project Director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State Board Introductions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is the State Board of Education?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State Board of Education vs. Department of Education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House </a:t>
            </a:r>
            <a:r>
              <a:rPr lang="en-US" dirty="0"/>
              <a:t>Bill 2898 changes to </a:t>
            </a:r>
            <a:r>
              <a:rPr lang="en-US" dirty="0" smtClean="0"/>
              <a:t>ESA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State Board</a:t>
            </a:r>
            <a:r>
              <a:rPr lang="en-US" dirty="0"/>
              <a:t> </a:t>
            </a:r>
            <a:r>
              <a:rPr lang="en-US" dirty="0" smtClean="0"/>
              <a:t>of Education Rulemaking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in the Rule?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</a:t>
            </a:r>
            <a:r>
              <a:rPr lang="en-US" dirty="0" smtClean="0"/>
              <a:t>s not in the Rule?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Considerations for the Legislature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Next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Questions &amp; Discussion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0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State Board of Education?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Constitutional Board, made up of 11 members: 10 members are appointed by the Governor and confirmed by the Senate, one member is elected (Superintendent)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Purpose: General supervision over the conduct of public school system (Title 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Adopt rules and policies to accomplish this purpose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Adopt graduation requirements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Supervise and control the certification of educators, including discipline of unprofessional/immoral conduct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Adopt statewide proficiency assessments, passing scores, and methods of administering assessments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Investigate allegations of immoral and unprofessional conduct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Receive ESA Appeals, ESA rules, and refer ESA Accounts to the Attorney General’s Office for collections and fraud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5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Board of Education vs. Department of 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State Board of Education is the </a:t>
            </a:r>
            <a:r>
              <a:rPr lang="en-US" i="1" dirty="0" smtClean="0"/>
              <a:t>policy </a:t>
            </a:r>
            <a:r>
              <a:rPr lang="en-US" dirty="0" smtClean="0"/>
              <a:t>arm. 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Staff: </a:t>
            </a:r>
            <a:r>
              <a:rPr lang="en-US" dirty="0" smtClean="0">
                <a:solidFill>
                  <a:schemeClr val="tx1"/>
                </a:solidFill>
              </a:rPr>
              <a:t>19</a:t>
            </a:r>
            <a:r>
              <a:rPr lang="en-US" dirty="0" smtClean="0"/>
              <a:t> FTEs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Policy: Administrative Rules and State Board policies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	I.E.: Certification Rules vs. School Accountability Policy </a:t>
            </a:r>
          </a:p>
          <a:p>
            <a:pPr marL="0" lvl="0" indent="0">
              <a:buNone/>
            </a:pPr>
            <a:r>
              <a:rPr lang="en-US" dirty="0" smtClean="0"/>
              <a:t>Department of Education is the </a:t>
            </a:r>
            <a:r>
              <a:rPr lang="en-US" i="1" dirty="0" smtClean="0"/>
              <a:t>administrative </a:t>
            </a:r>
            <a:r>
              <a:rPr lang="en-US" dirty="0" smtClean="0"/>
              <a:t>arm</a:t>
            </a:r>
            <a:r>
              <a:rPr lang="en-US" i="1" dirty="0" smtClean="0"/>
              <a:t>. </a:t>
            </a:r>
          </a:p>
          <a:p>
            <a:pPr marL="0" lvl="0" indent="0">
              <a:buNone/>
            </a:pPr>
            <a:r>
              <a:rPr lang="en-US" i="1" dirty="0"/>
              <a:t>	</a:t>
            </a:r>
            <a:r>
              <a:rPr lang="en-US" dirty="0" smtClean="0"/>
              <a:t>Staff: 600+ FTEs</a:t>
            </a:r>
            <a:endParaRPr lang="en-US" i="1" dirty="0" smtClean="0"/>
          </a:p>
          <a:p>
            <a:pPr marL="0" lvl="0" indent="0">
              <a:buNone/>
            </a:pPr>
            <a:r>
              <a:rPr lang="en-US" i="1" dirty="0"/>
              <a:t>	</a:t>
            </a:r>
            <a:r>
              <a:rPr lang="en-US" dirty="0" smtClean="0"/>
              <a:t>Administration: Day to Day operations 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	I.E.: Certification Desk and School Accountability Unit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5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are </a:t>
            </a:r>
            <a:r>
              <a:rPr lang="en-US" sz="4000" dirty="0" smtClean="0"/>
              <a:t>House Bill 2898 Changes?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38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Pursuant to the House Bill 2898: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Exempts State Board </a:t>
            </a:r>
            <a:r>
              <a:rPr lang="en-US" dirty="0"/>
              <a:t>from using OAH, and accompanying statutes, for Appeal </a:t>
            </a:r>
            <a:r>
              <a:rPr lang="en-US" dirty="0" smtClean="0"/>
              <a:t>Hearings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Modifies </a:t>
            </a:r>
            <a:r>
              <a:rPr lang="en-US" dirty="0"/>
              <a:t>eligibility requirements as </a:t>
            </a:r>
            <a:r>
              <a:rPr lang="en-US" dirty="0" smtClean="0"/>
              <a:t>follows:</a:t>
            </a:r>
          </a:p>
          <a:p>
            <a:pPr lvl="2"/>
            <a:r>
              <a:rPr lang="en-US" dirty="0" smtClean="0"/>
              <a:t>Exempts </a:t>
            </a:r>
            <a:r>
              <a:rPr lang="en-US" dirty="0"/>
              <a:t>children from the public school enrollment requirement if they qualify for free and reduced-price lunch and attended a D or F school or school district or are eligible to attend kindergarten and reside within the attendance boundaries of a D or F school;</a:t>
            </a:r>
          </a:p>
          <a:p>
            <a:pPr lvl="2"/>
            <a:r>
              <a:rPr lang="en-US" dirty="0" smtClean="0"/>
              <a:t>Reduces </a:t>
            </a:r>
            <a:r>
              <a:rPr lang="en-US" dirty="0"/>
              <a:t>the public school enrollment requirement from the first 100 days of the prior fiscal year to 45 days of the current or prior fiscal year; and</a:t>
            </a:r>
          </a:p>
          <a:p>
            <a:pPr lvl="2"/>
            <a:r>
              <a:rPr lang="en-US" dirty="0" smtClean="0"/>
              <a:t>Requires </a:t>
            </a:r>
            <a:r>
              <a:rPr lang="en-US" dirty="0"/>
              <a:t>kindergarten students enrolled in AOI to log 200 hours of </a:t>
            </a:r>
            <a:r>
              <a:rPr lang="en-US" dirty="0" smtClean="0"/>
              <a:t>instruction to be eligible.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Allows </a:t>
            </a:r>
            <a:r>
              <a:rPr lang="en-US" dirty="0"/>
              <a:t>ESA funds to be used towards educational therapies, including amounts not covered by insurance.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Requires </a:t>
            </a:r>
            <a:r>
              <a:rPr lang="en-US" dirty="0"/>
              <a:t>ADE enroll and issue award letters for ESA Applications within 30 days; rather than 45 days.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Except </a:t>
            </a:r>
            <a:r>
              <a:rPr lang="en-US" dirty="0"/>
              <a:t>for in cases of fraud, requires repaid expense to be credited back to the child’s ESA rather than the general fund.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Prohibits </a:t>
            </a:r>
            <a:r>
              <a:rPr lang="en-US" dirty="0"/>
              <a:t>ADE from withholding funding or contract renewal from a parent if the Board has granted a stay request in response to an appeal.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the State Board’s </a:t>
            </a:r>
            <a:r>
              <a:rPr lang="en-US" sz="4000" dirty="0" smtClean="0"/>
              <a:t>rulemaking </a:t>
            </a:r>
            <a:r>
              <a:rPr lang="en-US" sz="4000" dirty="0"/>
              <a:t>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06899" cy="41977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Administrative Rule Process: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Host a Live meeting with interested stakeholders to review conforming changes per House Bill 2898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Submit draft of rules to the State Board of Education to “open” (starts the formal rule making process)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Hold a public hearing (opportunity for the public to speak on the open rules)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Update the Board on the open rules at a second Board meeting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Hold additional public forums and hearings as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Bring the open rule draft to the third Board meeting for the Board to “close” the rules. Could be “closed” at the fourth, fifth, etc. Board Meeting.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Once the Board “closes” the rule, the rule becomes enacted. The Board may choose to implement all or portions of the rule at a later date or the day the Board “closes” the rule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Throughout this process, feedback is gathered through surveys, phone calls, meetings, etc.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3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87" y="1372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is being changed in the Rule? (blue/underlined and red/stricken text)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6413" y="1844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251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Establishes an appeals process outside of OAH. The goal is to process appeals faster than </a:t>
            </a:r>
            <a:r>
              <a:rPr lang="en-US" dirty="0" smtClean="0"/>
              <a:t>OAH</a:t>
            </a:r>
            <a:r>
              <a:rPr lang="en-US" dirty="0"/>
              <a:t> </a:t>
            </a:r>
            <a:r>
              <a:rPr lang="en-US" dirty="0" smtClean="0"/>
              <a:t>and to provide more accessible options to parents like informal settlement conferences and prehearing conferences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Makes conforming changes from HB 2898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Clarifies </a:t>
            </a:r>
            <a:r>
              <a:rPr lang="en-US" dirty="0"/>
              <a:t>that students may meet the 45-day public school enrollment eligibility requirement by accumulating the days in the current or prior fiscal year, or a combination of the two years.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Requires parents to provide a mailing address, home address, phone number and email.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Requires ADE quarterly reports to include information on how appeals are resolved prior to going to a hearing.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Clarifies that not all parents are required to submit quarterly expense reports.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Clarifies that a parent who has had their account suspended for failing to submit a renewal contract, may submit the appropriate renewal contract year round to the Department to reactivate the account. </a:t>
            </a:r>
          </a:p>
        </p:txBody>
      </p:sp>
    </p:spTree>
    <p:extLst>
      <p:ext uri="{BB962C8B-B14F-4D97-AF65-F5344CB8AC3E}">
        <p14:creationId xmlns:p14="http://schemas.microsoft.com/office/powerpoint/2010/main" val="18257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87" y="1372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Current Appeals Process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687" y="5890072"/>
            <a:ext cx="744855" cy="745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6413" y="1844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9" y="1760666"/>
            <a:ext cx="4584433" cy="45844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53" y="1760666"/>
            <a:ext cx="4569510" cy="45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5306</TotalTime>
  <Words>1266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ESA Rulemaking Parent Forum #2</vt:lpstr>
      <vt:lpstr>State Board Staff Introductions</vt:lpstr>
      <vt:lpstr>Agenda</vt:lpstr>
      <vt:lpstr>Who is the State Board of Education?</vt:lpstr>
      <vt:lpstr>State Board of Education vs. Department of Education </vt:lpstr>
      <vt:lpstr>What are House Bill 2898 Changes?</vt:lpstr>
      <vt:lpstr>What is the State Board’s rulemaking process?</vt:lpstr>
      <vt:lpstr>What is being changed in the Rule? (blue/underlined and red/stricken text)</vt:lpstr>
      <vt:lpstr>Current Appeals Process</vt:lpstr>
      <vt:lpstr>Updated Appeals Process</vt:lpstr>
      <vt:lpstr>What is being changed in the rule after September? (highlighted text)</vt:lpstr>
      <vt:lpstr>What is being changed in the rule after September? (highlighted text)</vt:lpstr>
      <vt:lpstr>What is not in the Rule?</vt:lpstr>
      <vt:lpstr>Considerations for the Legislature </vt:lpstr>
      <vt:lpstr>Next Steps</vt:lpstr>
      <vt:lpstr>Subsequent Next Steps</vt:lpstr>
      <vt:lpstr>Questions and Discussion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Catcher Baden</dc:creator>
  <cp:lastModifiedBy>State Board of Education</cp:lastModifiedBy>
  <cp:revision>333</cp:revision>
  <cp:lastPrinted>2019-04-08T21:49:22Z</cp:lastPrinted>
  <dcterms:created xsi:type="dcterms:W3CDTF">2019-04-04T19:11:39Z</dcterms:created>
  <dcterms:modified xsi:type="dcterms:W3CDTF">2021-11-18T20:42:34Z</dcterms:modified>
</cp:coreProperties>
</file>