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63" r:id="rId3"/>
    <p:sldId id="257" r:id="rId4"/>
    <p:sldId id="272" r:id="rId5"/>
    <p:sldId id="273" r:id="rId6"/>
    <p:sldId id="265" r:id="rId7"/>
    <p:sldId id="259" r:id="rId8"/>
    <p:sldId id="269" r:id="rId9"/>
    <p:sldId id="266" r:id="rId10"/>
    <p:sldId id="271" r:id="rId11"/>
    <p:sldId id="264" r:id="rId12"/>
    <p:sldId id="260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8312"/>
    <a:srgbClr val="FAE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E734-E614-4C95-850A-5DCAFEC3933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9938-D055-4AB3-B39B-6B1F107AD3B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601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E734-E614-4C95-850A-5DCAFEC3933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9938-D055-4AB3-B39B-6B1F107AD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9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E734-E614-4C95-850A-5DCAFEC3933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9938-D055-4AB3-B39B-6B1F107AD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9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E734-E614-4C95-850A-5DCAFEC3933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9938-D055-4AB3-B39B-6B1F107AD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8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E734-E614-4C95-850A-5DCAFEC3933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9938-D055-4AB3-B39B-6B1F107AD3B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76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E734-E614-4C95-850A-5DCAFEC3933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9938-D055-4AB3-B39B-6B1F107AD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7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E734-E614-4C95-850A-5DCAFEC3933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9938-D055-4AB3-B39B-6B1F107AD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0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E734-E614-4C95-850A-5DCAFEC3933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9938-D055-4AB3-B39B-6B1F107AD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7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E734-E614-4C95-850A-5DCAFEC3933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9938-D055-4AB3-B39B-6B1F107AD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8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9FE734-E614-4C95-850A-5DCAFEC3933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C79938-D055-4AB3-B39B-6B1F107AD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3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E734-E614-4C95-850A-5DCAFEC3933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79938-D055-4AB3-B39B-6B1F107AD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2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9FE734-E614-4C95-850A-5DCAFEC3933E}" type="datetimeFigureOut">
              <a:rPr lang="en-US" smtClean="0"/>
              <a:t>10/29/2019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EC79938-D055-4AB3-B39B-6B1F107AD3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426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azsbe.az.gov/assessments-and-menu-assessmen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5-Year Assessment Plan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34687" y="5890072"/>
            <a:ext cx="744855" cy="7454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Adopted by the State Board of education</a:t>
            </a:r>
          </a:p>
          <a:p>
            <a:r>
              <a:rPr lang="en-US" dirty="0" smtClean="0"/>
              <a:t> April 29,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5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-239157"/>
            <a:ext cx="10058400" cy="1450757"/>
          </a:xfrm>
        </p:spPr>
        <p:txBody>
          <a:bodyPr/>
          <a:lstStyle/>
          <a:p>
            <a:pPr algn="ctr"/>
            <a:r>
              <a:rPr lang="en-US" dirty="0" smtClean="0"/>
              <a:t>The Full 5-Year Assessment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712692"/>
              </p:ext>
            </p:extLst>
          </p:nvPr>
        </p:nvGraphicFramePr>
        <p:xfrm>
          <a:off x="1097277" y="1211600"/>
          <a:ext cx="10058402" cy="45336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1526">
                  <a:extLst>
                    <a:ext uri="{9D8B030D-6E8A-4147-A177-3AD203B41FA5}">
                      <a16:colId xmlns:a16="http://schemas.microsoft.com/office/drawing/2014/main" val="1487749908"/>
                    </a:ext>
                  </a:extLst>
                </a:gridCol>
                <a:gridCol w="1038830">
                  <a:extLst>
                    <a:ext uri="{9D8B030D-6E8A-4147-A177-3AD203B41FA5}">
                      <a16:colId xmlns:a16="http://schemas.microsoft.com/office/drawing/2014/main" val="2508736195"/>
                    </a:ext>
                  </a:extLst>
                </a:gridCol>
                <a:gridCol w="1285002">
                  <a:extLst>
                    <a:ext uri="{9D8B030D-6E8A-4147-A177-3AD203B41FA5}">
                      <a16:colId xmlns:a16="http://schemas.microsoft.com/office/drawing/2014/main" val="3411806280"/>
                    </a:ext>
                  </a:extLst>
                </a:gridCol>
                <a:gridCol w="1593261">
                  <a:extLst>
                    <a:ext uri="{9D8B030D-6E8A-4147-A177-3AD203B41FA5}">
                      <a16:colId xmlns:a16="http://schemas.microsoft.com/office/drawing/2014/main" val="2111309932"/>
                    </a:ext>
                  </a:extLst>
                </a:gridCol>
                <a:gridCol w="1593261">
                  <a:extLst>
                    <a:ext uri="{9D8B030D-6E8A-4147-A177-3AD203B41FA5}">
                      <a16:colId xmlns:a16="http://schemas.microsoft.com/office/drawing/2014/main" val="1376983172"/>
                    </a:ext>
                  </a:extLst>
                </a:gridCol>
                <a:gridCol w="1593261">
                  <a:extLst>
                    <a:ext uri="{9D8B030D-6E8A-4147-A177-3AD203B41FA5}">
                      <a16:colId xmlns:a16="http://schemas.microsoft.com/office/drawing/2014/main" val="2757568144"/>
                    </a:ext>
                  </a:extLst>
                </a:gridCol>
                <a:gridCol w="1593261">
                  <a:extLst>
                    <a:ext uri="{9D8B030D-6E8A-4147-A177-3AD203B41FA5}">
                      <a16:colId xmlns:a16="http://schemas.microsoft.com/office/drawing/2014/main" val="2317853289"/>
                    </a:ext>
                  </a:extLst>
                </a:gridCol>
              </a:tblGrid>
              <a:tr h="180934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752904"/>
                  </a:ext>
                </a:extLst>
              </a:tr>
              <a:tr h="180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2018-2019</a:t>
                      </a:r>
                      <a:endParaRPr lang="en-US" sz="105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2019-2020</a:t>
                      </a:r>
                      <a:endParaRPr lang="en-US" sz="105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2020-2021</a:t>
                      </a:r>
                      <a:endParaRPr lang="en-US" sz="105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2021-2022</a:t>
                      </a:r>
                      <a:endParaRPr lang="en-US" sz="105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2022-2023</a:t>
                      </a:r>
                      <a:endParaRPr lang="en-US" sz="105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2023-2024</a:t>
                      </a:r>
                      <a:endParaRPr lang="en-US" sz="105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59901384"/>
                  </a:ext>
                </a:extLst>
              </a:tr>
              <a:tr h="9823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Elementary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Statewide Assessment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AzMERIT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</a:rPr>
                        <a:t>ALL Students Take: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AzM2</a:t>
                      </a:r>
                      <a:endParaRPr lang="en-US" sz="1050" dirty="0" smtClean="0">
                        <a:effectLst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</a:rPr>
                        <a:t>ALL Students Take: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AzM2</a:t>
                      </a:r>
                      <a:endParaRPr lang="en-US" sz="1000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dirty="0" smtClean="0">
                          <a:effectLst/>
                        </a:rPr>
                        <a:t>Embedded Field Test </a:t>
                      </a:r>
                      <a:r>
                        <a:rPr lang="en-US" sz="900" i="1" dirty="0">
                          <a:effectLst/>
                        </a:rPr>
                        <a:t>New Assessment</a:t>
                      </a:r>
                      <a:endParaRPr lang="en-US" sz="1050" i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New Single Statewide Assessment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3-8 Menu?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(See subsequent slide</a:t>
                      </a:r>
                      <a:r>
                        <a:rPr lang="en-US" sz="10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 for notes on 3-8 Menu)</a:t>
                      </a:r>
                      <a:endParaRPr lang="en-US" sz="1050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6067850"/>
                  </a:ext>
                </a:extLst>
              </a:tr>
              <a:tr h="180934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effectLst/>
                        </a:rPr>
                        <a:t> </a:t>
                      </a:r>
                      <a:endParaRPr lang="en-US" sz="105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50657" marR="5065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4831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50657" marR="50657" marT="0" marB="0" anchor="ctr">
                    <a:solidFill>
                      <a:srgbClr val="E4831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50657" marR="50657" marT="0" marB="0" anchor="ctr">
                    <a:solidFill>
                      <a:srgbClr val="E4831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50657" marR="5065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4831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50657" marR="5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4831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50657" marR="5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4831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50657" marR="5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483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548547"/>
                  </a:ext>
                </a:extLst>
              </a:tr>
              <a:tr h="9995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High School Statewide Assessment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AzMERIT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Grades </a:t>
                      </a:r>
                      <a:r>
                        <a:rPr lang="en-US" sz="1000" dirty="0" smtClean="0">
                          <a:effectLst/>
                        </a:rPr>
                        <a:t>9-11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</a:rPr>
                        <a:t>ALL Students Take: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AzM2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Grade 10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effectLst/>
                        </a:rPr>
                        <a:t>ALL Students Take: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AzM2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Grade 10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dirty="0" smtClean="0">
                          <a:effectLst/>
                        </a:rPr>
                        <a:t>Embedded Field Test </a:t>
                      </a:r>
                      <a:r>
                        <a:rPr lang="en-US" sz="900" i="1" dirty="0">
                          <a:effectLst/>
                        </a:rPr>
                        <a:t>New Assessment</a:t>
                      </a:r>
                      <a:endParaRPr lang="en-US" sz="1000" i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Nationally Recognized College Entrance Assessment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Administered in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 9</a:t>
                      </a:r>
                      <a:r>
                        <a:rPr lang="en-US" sz="900" baseline="30000" dirty="0" smtClean="0">
                          <a:effectLst/>
                          <a:latin typeface="+mn-lt"/>
                          <a:ea typeface="+mn-ea"/>
                        </a:rPr>
                        <a:t>th</a:t>
                      </a: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 or 10</a:t>
                      </a:r>
                      <a:r>
                        <a:rPr lang="en-US" sz="900" baseline="30000" dirty="0" smtClean="0">
                          <a:effectLst/>
                          <a:latin typeface="+mn-lt"/>
                          <a:ea typeface="+mn-ea"/>
                        </a:rPr>
                        <a:t>th</a:t>
                      </a: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 Grade and 11</a:t>
                      </a:r>
                      <a:r>
                        <a:rPr lang="en-US" sz="900" baseline="30000" dirty="0" smtClean="0">
                          <a:effectLst/>
                          <a:latin typeface="+mn-lt"/>
                          <a:ea typeface="+mn-ea"/>
                        </a:rPr>
                        <a:t>th</a:t>
                      </a: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 Grade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25526251"/>
                  </a:ext>
                </a:extLst>
              </a:tr>
              <a:tr h="4652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 smtClean="0">
                          <a:effectLst/>
                        </a:rPr>
                        <a:t>OR</a:t>
                      </a:r>
                      <a:r>
                        <a:rPr lang="en-US" sz="1000" dirty="0" smtClean="0">
                          <a:effectLst/>
                        </a:rPr>
                        <a:t> LEAs</a:t>
                      </a:r>
                      <a:r>
                        <a:rPr lang="en-US" sz="1000" baseline="0" dirty="0" smtClean="0">
                          <a:effectLst/>
                        </a:rPr>
                        <a:t> may select instead of the statewide assessment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LEAs MAY administer</a:t>
                      </a:r>
                      <a:r>
                        <a:rPr lang="en-US" sz="1000" baseline="0" dirty="0" smtClean="0">
                          <a:effectLst/>
                        </a:rPr>
                        <a:t> one of the below in addition to the statewide assessment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 smtClean="0">
                          <a:effectLst/>
                          <a:latin typeface="+mn-lt"/>
                        </a:rPr>
                        <a:t>OR</a:t>
                      </a:r>
                      <a:r>
                        <a:rPr lang="en-US" sz="900" u="none" baseline="0" dirty="0" smtClean="0">
                          <a:effectLst/>
                          <a:latin typeface="+mn-lt"/>
                        </a:rPr>
                        <a:t> LEAs may administer the below instead of the statewide assessment</a:t>
                      </a:r>
                      <a:endParaRPr lang="en-US" sz="1000" u="none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US" sz="900" dirty="0">
                          <a:effectLst/>
                          <a:latin typeface="+mn-lt"/>
                        </a:rPr>
                        <a:t>dependent on factors listed in </a:t>
                      </a:r>
                      <a:r>
                        <a:rPr lang="en-US" sz="900" dirty="0" smtClean="0">
                          <a:effectLst/>
                          <a:latin typeface="+mn-lt"/>
                        </a:rPr>
                        <a:t>subsequent</a:t>
                      </a:r>
                      <a:r>
                        <a:rPr lang="en-US" sz="900" baseline="0" dirty="0" smtClean="0">
                          <a:effectLst/>
                          <a:latin typeface="+mn-lt"/>
                        </a:rPr>
                        <a:t> slide</a:t>
                      </a:r>
                      <a:r>
                        <a:rPr lang="en-US" sz="900" dirty="0" smtClean="0">
                          <a:effectLst/>
                          <a:latin typeface="+mn-lt"/>
                        </a:rPr>
                        <a:t>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482210"/>
                  </a:ext>
                </a:extLst>
              </a:tr>
              <a:tr h="13566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High</a:t>
                      </a:r>
                      <a:r>
                        <a:rPr lang="en-US" sz="1000" baseline="0" dirty="0" smtClean="0">
                          <a:effectLst/>
                        </a:rPr>
                        <a:t> School Option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“Menu”</a:t>
                      </a: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ACT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SAT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Menu Assessments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(ACT, Cambridge, Pearson)</a:t>
                      </a:r>
                      <a:endParaRPr lang="en-US" sz="1000" dirty="0" smtClean="0">
                        <a:effectLst/>
                        <a:latin typeface="+mn-lt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Menu </a:t>
                      </a:r>
                      <a:r>
                        <a:rPr lang="en-US" sz="1000" dirty="0">
                          <a:effectLst/>
                        </a:rPr>
                        <a:t>Assessments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(“ “ and TBD Based on RFP)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Different Nationally Recognized College Entrance Assessment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Administered in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 9</a:t>
                      </a:r>
                      <a:r>
                        <a:rPr lang="en-US" sz="900" baseline="30000" dirty="0" smtClean="0">
                          <a:effectLst/>
                          <a:latin typeface="+mn-lt"/>
                          <a:ea typeface="+mn-ea"/>
                        </a:rPr>
                        <a:t>th</a:t>
                      </a: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 or 10</a:t>
                      </a:r>
                      <a:r>
                        <a:rPr lang="en-US" sz="900" baseline="30000" dirty="0" smtClean="0">
                          <a:effectLst/>
                          <a:latin typeface="+mn-lt"/>
                          <a:ea typeface="+mn-ea"/>
                        </a:rPr>
                        <a:t>th</a:t>
                      </a: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 Grade and 11</a:t>
                      </a:r>
                      <a:r>
                        <a:rPr lang="en-US" sz="900" baseline="30000" dirty="0" smtClean="0">
                          <a:effectLst/>
                          <a:latin typeface="+mn-lt"/>
                          <a:ea typeface="+mn-ea"/>
                        </a:rPr>
                        <a:t>th</a:t>
                      </a: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 Grade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34075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714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Assessment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altLang="en-US" dirty="0" bmk=""/>
              <a:t>The U.S. Department of Education indicated that an elementary school Menu </a:t>
            </a:r>
            <a:r>
              <a:rPr lang="en-US" altLang="en-US" dirty="0" smtClean="0" bmk=""/>
              <a:t>“fails to comply” with the federal Every Student Succeeds Act. Discussions can continue with the federal government on the feasibility of an elementary school Menu.</a:t>
            </a:r>
            <a:endParaRPr lang="en-US" altLang="en-US" sz="1600" dirty="0" bmk="">
              <a:solidFill>
                <a:schemeClr val="tx1"/>
              </a:solidFill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altLang="en-US" dirty="0" bmk=""/>
              <a:t>High School Menu </a:t>
            </a:r>
            <a:r>
              <a:rPr lang="en-US" altLang="en-US" dirty="0" smtClean="0" bmk=""/>
              <a:t>requires federal peer </a:t>
            </a:r>
            <a:r>
              <a:rPr lang="en-US" altLang="en-US" dirty="0" bmk=""/>
              <a:t>review, standards alignment, </a:t>
            </a:r>
            <a:r>
              <a:rPr lang="en-US" altLang="en-US" dirty="0" smtClean="0" bmk=""/>
              <a:t>accommodations uniformity, </a:t>
            </a:r>
            <a:r>
              <a:rPr lang="en-US" altLang="en-US" dirty="0" bmk=""/>
              <a:t>and comparability of assessments for </a:t>
            </a:r>
            <a:r>
              <a:rPr lang="en-US" altLang="en-US" dirty="0" smtClean="0" bmk=""/>
              <a:t>accountability. 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altLang="en-US" dirty="0" smtClean="0" bmk=""/>
              <a:t>“Vision Year” in high </a:t>
            </a:r>
            <a:r>
              <a:rPr lang="en-US" altLang="en-US" dirty="0" bmk=""/>
              <a:t>s</a:t>
            </a:r>
            <a:r>
              <a:rPr lang="en-US" altLang="en-US" dirty="0" smtClean="0" bmk=""/>
              <a:t>chool plans for meeting federal requirements in advance but if the federal government still rejects the Menu in high </a:t>
            </a:r>
            <a:r>
              <a:rPr lang="en-US" altLang="en-US" dirty="0" bmk=""/>
              <a:t>s</a:t>
            </a:r>
            <a:r>
              <a:rPr lang="en-US" altLang="en-US" dirty="0" smtClean="0" bmk=""/>
              <a:t>chool, the plan provides for a single statewide assessment that meets many of the Board’s values.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altLang="en-US" dirty="0" smtClean="0" bmk=""/>
              <a:t>Arizona is no longer in “high risk status” as a result of the development and implementation of this plan</a:t>
            </a:r>
            <a:endParaRPr lang="en-US" altLang="en-US" dirty="0" bmk="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34687" y="5890072"/>
            <a:ext cx="74485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957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Assessment Action Timeline for SBE/ADE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34687" y="5890072"/>
            <a:ext cx="744855" cy="74549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232725"/>
              </p:ext>
            </p:extLst>
          </p:nvPr>
        </p:nvGraphicFramePr>
        <p:xfrm>
          <a:off x="2487828" y="1786601"/>
          <a:ext cx="6536648" cy="4274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8329">
                  <a:extLst>
                    <a:ext uri="{9D8B030D-6E8A-4147-A177-3AD203B41FA5}">
                      <a16:colId xmlns:a16="http://schemas.microsoft.com/office/drawing/2014/main" val="3127714865"/>
                    </a:ext>
                  </a:extLst>
                </a:gridCol>
                <a:gridCol w="4858319">
                  <a:extLst>
                    <a:ext uri="{9D8B030D-6E8A-4147-A177-3AD203B41FA5}">
                      <a16:colId xmlns:a16="http://schemas.microsoft.com/office/drawing/2014/main" val="3316202285"/>
                    </a:ext>
                  </a:extLst>
                </a:gridCol>
              </a:tblGrid>
              <a:tr h="22917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Assessment</a:t>
                      </a:r>
                      <a:r>
                        <a:rPr lang="en-US" sz="800" baseline="0" dirty="0" smtClean="0">
                          <a:effectLst/>
                        </a:rPr>
                        <a:t> </a:t>
                      </a:r>
                      <a:r>
                        <a:rPr lang="en-US" sz="800" dirty="0" smtClean="0">
                          <a:effectLst/>
                        </a:rPr>
                        <a:t>Action </a:t>
                      </a:r>
                      <a:r>
                        <a:rPr lang="en-US" sz="800" dirty="0">
                          <a:effectLst/>
                        </a:rPr>
                        <a:t>Timeline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8343" marR="4834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716400"/>
                  </a:ext>
                </a:extLst>
              </a:tr>
              <a:tr h="379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April Special Board Meeting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8343" marR="4834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buNone/>
                      </a:pPr>
                      <a:r>
                        <a:rPr lang="en-US" sz="800" kern="1200" dirty="0" bmk="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Consideration of Draft Assessment Plan</a:t>
                      </a:r>
                    </a:p>
                  </a:txBody>
                  <a:tcPr marL="48343" marR="48343" marT="0" marB="0" anchor="ctr"/>
                </a:tc>
                <a:extLst>
                  <a:ext uri="{0D108BD9-81ED-4DB2-BD59-A6C34878D82A}">
                    <a16:rowId xmlns:a16="http://schemas.microsoft.com/office/drawing/2014/main" val="3487345131"/>
                  </a:ext>
                </a:extLst>
              </a:tr>
              <a:tr h="10116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April 29 Board Meeting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8343" marR="48343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 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800" dirty="0">
                          <a:effectLst/>
                        </a:rPr>
                        <a:t>Approval of Assessment Plan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800" dirty="0">
                          <a:effectLst/>
                        </a:rPr>
                        <a:t>Extend </a:t>
                      </a:r>
                      <a:r>
                        <a:rPr lang="en-US" sz="800" dirty="0" err="1">
                          <a:effectLst/>
                        </a:rPr>
                        <a:t>AzMERIT</a:t>
                      </a:r>
                      <a:r>
                        <a:rPr lang="en-US" sz="800" dirty="0">
                          <a:effectLst/>
                        </a:rPr>
                        <a:t> pending JLBC </a:t>
                      </a:r>
                      <a:r>
                        <a:rPr lang="en-US" sz="800" dirty="0" smtClean="0">
                          <a:effectLst/>
                        </a:rPr>
                        <a:t>Review with modifications</a:t>
                      </a:r>
                      <a:endParaRPr lang="en-US" sz="800" dirty="0">
                        <a:effectLst/>
                      </a:endParaRP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800" dirty="0" smtClean="0">
                          <a:effectLst/>
                        </a:rPr>
                        <a:t>Cancel </a:t>
                      </a:r>
                      <a:r>
                        <a:rPr lang="en-US" sz="800" dirty="0">
                          <a:effectLst/>
                        </a:rPr>
                        <a:t>RFP for Elementary </a:t>
                      </a:r>
                      <a:r>
                        <a:rPr lang="en-US" sz="800" dirty="0" smtClean="0">
                          <a:effectLst/>
                        </a:rPr>
                        <a:t>Menu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800" kern="1200" dirty="0" smtClean="0" bmk="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Distribute Assessment Plan as directed by Legislature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800" dirty="0">
                        <a:effectLst/>
                      </a:endParaRPr>
                    </a:p>
                    <a:p>
                      <a:pPr marL="9144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8343" marR="48343" marT="0" marB="0" anchor="ctr"/>
                </a:tc>
                <a:extLst>
                  <a:ext uri="{0D108BD9-81ED-4DB2-BD59-A6C34878D82A}">
                    <a16:rowId xmlns:a16="http://schemas.microsoft.com/office/drawing/2014/main" val="3561736784"/>
                  </a:ext>
                </a:extLst>
              </a:tr>
              <a:tr h="379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June 20 Board Meeting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8343" marR="48343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buNone/>
                      </a:pPr>
                      <a:endParaRPr lang="en-US" sz="800" kern="1200" dirty="0" smtClean="0" bmk="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buNone/>
                      </a:pPr>
                      <a:r>
                        <a:rPr lang="en-US" sz="800" kern="1200" dirty="0" smtClean="0" bmk="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Approve </a:t>
                      </a:r>
                      <a:r>
                        <a:rPr lang="en-US" sz="800" kern="1200" dirty="0" bmk="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Menu Policies, Guidance, </a:t>
                      </a:r>
                      <a:r>
                        <a:rPr lang="en-US" sz="800" kern="1200" dirty="0" err="1" bmk="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lang="en-US" sz="800" kern="1200" dirty="0" bmk="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470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8343" marR="48343" marT="0" marB="0" anchor="ctr"/>
                </a:tc>
                <a:extLst>
                  <a:ext uri="{0D108BD9-81ED-4DB2-BD59-A6C34878D82A}">
                    <a16:rowId xmlns:a16="http://schemas.microsoft.com/office/drawing/2014/main" val="4009190791"/>
                  </a:ext>
                </a:extLst>
              </a:tr>
              <a:tr h="758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Summer 2019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8343" marR="48343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effectLst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buNone/>
                      </a:pPr>
                      <a:r>
                        <a:rPr lang="en-US" sz="800" kern="1200" dirty="0" smtClean="0" bmk="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lang="en-US" sz="800" kern="1200" dirty="0" smtClean="0" bmk="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tatewide </a:t>
                      </a:r>
                      <a:r>
                        <a:rPr lang="en-US" sz="800" kern="1200" dirty="0" bmk="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 Test Item </a:t>
                      </a:r>
                      <a:r>
                        <a:rPr lang="en-US" sz="800" kern="1200" dirty="0" smtClean="0" bmk="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and Refinement </a:t>
                      </a:r>
                      <a:r>
                        <a:rPr lang="en-US" sz="800" kern="1200" dirty="0" bmk="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Educators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buNone/>
                      </a:pPr>
                      <a:r>
                        <a:rPr lang="en-US" sz="800" kern="1200" dirty="0" bmk="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of Elementary Assessment RFP for 2021-2022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buNone/>
                      </a:pPr>
                      <a:r>
                        <a:rPr lang="en-US" sz="800" kern="1200" dirty="0" bmk="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of High School Assessment RFP for 2021-2022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100000"/>
                        <a:buFont typeface="Symbol" panose="05050102010706020507" pitchFamily="18" charset="2"/>
                        <a:buNone/>
                      </a:pPr>
                      <a:r>
                        <a:rPr lang="en-US" sz="800" kern="1200" dirty="0" bmk="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Development of Menu RFP for 2020-2021 for accommodations and other issues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8343" marR="48343" marT="0" marB="0" anchor="ctr"/>
                </a:tc>
                <a:extLst>
                  <a:ext uri="{0D108BD9-81ED-4DB2-BD59-A6C34878D82A}">
                    <a16:rowId xmlns:a16="http://schemas.microsoft.com/office/drawing/2014/main" val="220588591"/>
                  </a:ext>
                </a:extLst>
              </a:tr>
              <a:tr h="5634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No Later than December 2019 Board Meeting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8343" marR="48343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800" dirty="0">
                          <a:effectLst/>
                        </a:rPr>
                        <a:t>Issue RFP for Elementary Assessment for 2021-2022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800" dirty="0">
                          <a:effectLst/>
                        </a:rPr>
                        <a:t>Issue RFP for High School Assessment for 2021-2022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800" dirty="0" smtClean="0">
                          <a:effectLst/>
                        </a:rPr>
                        <a:t>Issue RFP for Menu for 2020-2021 SY</a:t>
                      </a:r>
                      <a:r>
                        <a:rPr lang="en-US" sz="800" dirty="0">
                          <a:effectLst/>
                        </a:rPr>
                        <a:t> 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8343" marR="48343" marT="0" marB="0" anchor="ctr"/>
                </a:tc>
                <a:extLst>
                  <a:ext uri="{0D108BD9-81ED-4DB2-BD59-A6C34878D82A}">
                    <a16:rowId xmlns:a16="http://schemas.microsoft.com/office/drawing/2014/main" val="554906430"/>
                  </a:ext>
                </a:extLst>
              </a:tr>
              <a:tr h="379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Spring 2020</a:t>
                      </a:r>
                      <a:endParaRPr lang="en-US" sz="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8343" marR="48343" marT="0" marB="0" anchor="ctr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800" dirty="0">
                          <a:effectLst/>
                        </a:rPr>
                        <a:t>Award RFP for Elementary Assessment for 2021-2022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800" dirty="0">
                          <a:effectLst/>
                        </a:rPr>
                        <a:t>Award RFP for High School Assessment for 2021-2022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800" dirty="0">
                          <a:effectLst/>
                        </a:rPr>
                        <a:t>Award RFP for Menu for 2020-2021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8343" marR="48343" marT="0" marB="0" anchor="ctr"/>
                </a:tc>
                <a:extLst>
                  <a:ext uri="{0D108BD9-81ED-4DB2-BD59-A6C34878D82A}">
                    <a16:rowId xmlns:a16="http://schemas.microsoft.com/office/drawing/2014/main" val="4192341750"/>
                  </a:ext>
                </a:extLst>
              </a:tr>
              <a:tr h="252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Spring 2021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8343" marR="48343" marT="0" marB="0" anchor="ctr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800" dirty="0" smtClean="0">
                          <a:effectLst/>
                        </a:rPr>
                        <a:t>Field </a:t>
                      </a:r>
                      <a:r>
                        <a:rPr lang="en-US" sz="800" dirty="0">
                          <a:effectLst/>
                        </a:rPr>
                        <a:t>Test new Elementary Assessment</a:t>
                      </a:r>
                    </a:p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800" dirty="0">
                          <a:effectLst/>
                        </a:rPr>
                        <a:t>Field Test new High School Assessment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48343" marR="48343" marT="0" marB="0" anchor="ctr"/>
                </a:tc>
                <a:extLst>
                  <a:ext uri="{0D108BD9-81ED-4DB2-BD59-A6C34878D82A}">
                    <a16:rowId xmlns:a16="http://schemas.microsoft.com/office/drawing/2014/main" val="4254091458"/>
                  </a:ext>
                </a:extLst>
              </a:tr>
              <a:tr h="252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Spring 2022</a:t>
                      </a:r>
                      <a:endParaRPr lang="en-US" sz="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343" marR="48343" marT="0" marB="0" anchor="ctr"/>
                </a:tc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Administer new Elementary and High School Assessments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8343" marR="48343" marT="0" marB="0" anchor="ctr"/>
                </a:tc>
                <a:extLst>
                  <a:ext uri="{0D108BD9-81ED-4DB2-BD59-A6C34878D82A}">
                    <a16:rowId xmlns:a16="http://schemas.microsoft.com/office/drawing/2014/main" val="402509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61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information can be found here: </a:t>
            </a:r>
            <a:r>
              <a:rPr lang="en-US" dirty="0">
                <a:hlinkClick r:id="rId2"/>
              </a:rPr>
              <a:t>https://azsbe.az.gov/assessments-and-menu-assessments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Purpose of Assessment Plan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Good Policy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 ED Waiver Response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5</a:t>
            </a:r>
            <a:r>
              <a:rPr lang="en-US" dirty="0" smtClean="0"/>
              <a:t>-Year Assessment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SBE and ADE Assessment Action Timeline (Short Term)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Accountability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Action Items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34687" y="5890072"/>
            <a:ext cx="74485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609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Assessment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Good Policy</a:t>
            </a:r>
          </a:p>
          <a:p>
            <a:pPr marL="544068" lvl="1" indent="-342900">
              <a:buFont typeface="+mj-lt"/>
              <a:buAutoNum type="alphaLcParenR"/>
            </a:pPr>
            <a:r>
              <a:rPr lang="en-US" dirty="0" smtClean="0"/>
              <a:t>Predictability</a:t>
            </a:r>
            <a:endParaRPr lang="en-US" dirty="0"/>
          </a:p>
          <a:p>
            <a:pPr marL="544068" lvl="1" indent="-342900">
              <a:buFont typeface="+mj-lt"/>
              <a:buAutoNum type="alphaLcParenR"/>
            </a:pPr>
            <a:r>
              <a:rPr lang="en-US" dirty="0"/>
              <a:t>Transparency</a:t>
            </a:r>
          </a:p>
          <a:p>
            <a:pPr marL="544068" lvl="1" indent="-342900">
              <a:buFont typeface="+mj-lt"/>
              <a:buAutoNum type="alphaLcParenR"/>
            </a:pPr>
            <a:r>
              <a:rPr lang="en-US" dirty="0" smtClean="0"/>
              <a:t>Good Practice for Strategic Planning</a:t>
            </a:r>
          </a:p>
          <a:p>
            <a:pPr marL="544068" lvl="1" indent="-342900">
              <a:buFont typeface="+mj-lt"/>
              <a:buAutoNum type="alphaLcParenR"/>
            </a:pPr>
            <a:r>
              <a:rPr lang="en-US" dirty="0" smtClean="0"/>
              <a:t>Assessment System Aligned to SBE Values</a:t>
            </a:r>
          </a:p>
          <a:p>
            <a:pPr marL="544068" lvl="1" indent="-342900">
              <a:buFont typeface="+mj-lt"/>
              <a:buAutoNum type="alphaLcParenR"/>
            </a:pPr>
            <a:r>
              <a:rPr lang="en-US" dirty="0" smtClean="0"/>
              <a:t>In development for several months</a:t>
            </a:r>
          </a:p>
          <a:p>
            <a:pPr marL="544068" lvl="1" indent="-342900">
              <a:buFont typeface="+mj-lt"/>
              <a:buAutoNum type="alphaLcParenR"/>
            </a:pPr>
            <a:r>
              <a:rPr lang="en-US" dirty="0" smtClean="0"/>
              <a:t>SB 1346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Address US Department of Education Response to Menu Waiver Request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34687" y="5890072"/>
            <a:ext cx="74485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398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Assessment </a:t>
            </a:r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new statewide assessment will be part of a larger state and local assessment system.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/>
              <a:t>order to drive the Board’s mission to develop successful citizens through robust public education, the assessment system should: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Be </a:t>
            </a:r>
            <a:r>
              <a:rPr lang="en-US" dirty="0"/>
              <a:t>v</a:t>
            </a:r>
            <a:r>
              <a:rPr lang="en-US" dirty="0" smtClean="0"/>
              <a:t>alid, reliable, and unbiased and ensure a meaningful statewide accountability 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Measure students’ mastery and progress toward college and career readiness in alignment with the state academic standards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Provide the same accessibility to assessments and accommodations for all students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Provide data to parents, students, educators and policymakers in a timely manner to inform: the public, instruction, and policy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Reduced testing by only testing as necessary to drive programmatic and systematic decisions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Provide meaningful Menu options in high school pursuant to the state statute that also meet federal </a:t>
            </a:r>
            <a:r>
              <a:rPr lang="en-US" dirty="0" smtClean="0"/>
              <a:t>requirements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34687" y="5890072"/>
            <a:ext cx="74485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032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ED Waiver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ARS 15-741.02 requires the Board to adopt a Menu of Assessments that schools may select from and administer instead of the statewide assessment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December 2018, the Arizona Department of Education (ADE) made a request to the U.S. Department of Education (US ED) asking to waive certain federal requirements as it pertains to the Menu of Assessments.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 ED</a:t>
            </a:r>
            <a:r>
              <a:rPr lang="en-US" dirty="0"/>
              <a:t> </a:t>
            </a:r>
            <a:r>
              <a:rPr lang="en-US" dirty="0" smtClean="0"/>
              <a:t>declined the waiver request, placed Arizona on “high-risk” and directed Arizona to demonstrate by </a:t>
            </a:r>
            <a:r>
              <a:rPr lang="en-US" dirty="0"/>
              <a:t>May 31, 2019 </a:t>
            </a:r>
            <a:r>
              <a:rPr lang="en-US" dirty="0" smtClean="0"/>
              <a:t>how the state will come </a:t>
            </a:r>
            <a:r>
              <a:rPr lang="en-US" dirty="0"/>
              <a:t>into compliance or risk federal </a:t>
            </a:r>
            <a:r>
              <a:rPr lang="en-US" dirty="0" smtClean="0"/>
              <a:t>funds. This does </a:t>
            </a:r>
            <a:r>
              <a:rPr lang="en-US" b="1" dirty="0" smtClean="0"/>
              <a:t>not </a:t>
            </a:r>
            <a:r>
              <a:rPr lang="en-US" dirty="0" smtClean="0"/>
              <a:t>affect the 2018-2019 school year.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Specifically, this requires a single statewide assessment to be administered </a:t>
            </a:r>
            <a:r>
              <a:rPr lang="en-US" dirty="0" smtClean="0"/>
              <a:t>once to </a:t>
            </a:r>
            <a:r>
              <a:rPr lang="en-US" dirty="0"/>
              <a:t>all students in high </a:t>
            </a:r>
            <a:r>
              <a:rPr lang="en-US" dirty="0" smtClean="0"/>
              <a:t>school. Additionally, US ED stated that a Menu of Assessments in grades three through eight is not permissible under federal law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Menu-like system in which an approved assessment is administered instead of the statewide assessment is </a:t>
            </a:r>
            <a:r>
              <a:rPr lang="en-US" i="1" dirty="0" smtClean="0"/>
              <a:t>possible</a:t>
            </a:r>
            <a:r>
              <a:rPr lang="en-US" dirty="0" smtClean="0"/>
              <a:t> but will require time and require the state to meet certain requirements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34687" y="5890072"/>
            <a:ext cx="74485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957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5</a:t>
            </a:r>
            <a:r>
              <a:rPr lang="en-US" dirty="0" smtClean="0"/>
              <a:t>-Year Assessment Plan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Short Term: The Next Two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SHORT TERM: </a:t>
            </a:r>
            <a:r>
              <a:rPr lang="en-US" dirty="0" smtClean="0"/>
              <a:t>To satisfy US ED’s request and to continue with a meaningful assessment system, the following will be in place for the next two years (Spring 2020 and Spring 2021):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Extend </a:t>
            </a:r>
            <a:r>
              <a:rPr lang="en-US" dirty="0" err="1" smtClean="0"/>
              <a:t>AzMERIT</a:t>
            </a:r>
            <a:r>
              <a:rPr lang="en-US" dirty="0" smtClean="0"/>
              <a:t> in both elementary school and high school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Continue test question development and refinement reviewed by Arizona educators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Modify the name from </a:t>
            </a:r>
            <a:r>
              <a:rPr lang="en-US" dirty="0" err="1" smtClean="0"/>
              <a:t>AzMERIT</a:t>
            </a:r>
            <a:r>
              <a:rPr lang="en-US" dirty="0" smtClean="0"/>
              <a:t> to AzM2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AzM2 in elementary school will be status quo with test question development and refinement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Administer a summative AzM2 in 10</a:t>
            </a:r>
            <a:r>
              <a:rPr lang="en-US" baseline="30000" dirty="0" smtClean="0"/>
              <a:t>th</a:t>
            </a:r>
            <a:r>
              <a:rPr lang="en-US" dirty="0" smtClean="0"/>
              <a:t> grade. Eliminate end of course testing in high school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LEAs may select an assessment from the Menu </a:t>
            </a:r>
            <a:r>
              <a:rPr lang="en-US" i="1" dirty="0" smtClean="0"/>
              <a:t>but all high schools must administer the renamed AzM2</a:t>
            </a:r>
            <a:r>
              <a:rPr lang="en-US" dirty="0" smtClean="0"/>
              <a:t> </a:t>
            </a:r>
            <a:r>
              <a:rPr lang="en-US" i="1" dirty="0" smtClean="0"/>
              <a:t>in 10</a:t>
            </a:r>
            <a:r>
              <a:rPr lang="en-US" i="1" baseline="30000" dirty="0" smtClean="0"/>
              <a:t>th</a:t>
            </a:r>
            <a:r>
              <a:rPr lang="en-US" i="1" dirty="0" smtClean="0"/>
              <a:t> grade to all students regardless of the Menu choice </a:t>
            </a:r>
            <a:endParaRPr lang="en-US" dirty="0" smtClean="0"/>
          </a:p>
          <a:p>
            <a:pPr marL="201168" lvl="1" indent="0">
              <a:buNone/>
            </a:pPr>
            <a:endParaRPr lang="en-US" dirty="0" smtClean="0"/>
          </a:p>
          <a:p>
            <a:pPr marL="201168" lvl="1" indent="0">
              <a:buNone/>
            </a:pPr>
            <a:r>
              <a:rPr lang="en-US" dirty="0" smtClean="0"/>
              <a:t>The above aligns to the assessment values (reduce testing, feed into accountability, etc.) and complies with the federal request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34687" y="5890072"/>
            <a:ext cx="74485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531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287" y="13724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5</a:t>
            </a:r>
            <a:r>
              <a:rPr lang="en-US" sz="4000" dirty="0" smtClean="0"/>
              <a:t>-Year Assessment Plan</a:t>
            </a:r>
            <a:br>
              <a:rPr lang="en-US" sz="4000" dirty="0" smtClean="0"/>
            </a:br>
            <a:r>
              <a:rPr lang="en-US" sz="4000" b="1" dirty="0" smtClean="0"/>
              <a:t>Short Term: The Next Two Years</a:t>
            </a:r>
            <a:endParaRPr lang="en-US" sz="4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646196"/>
              </p:ext>
            </p:extLst>
          </p:nvPr>
        </p:nvGraphicFramePr>
        <p:xfrm>
          <a:off x="1176287" y="1597240"/>
          <a:ext cx="10058400" cy="4321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4386">
                  <a:extLst>
                    <a:ext uri="{9D8B030D-6E8A-4147-A177-3AD203B41FA5}">
                      <a16:colId xmlns:a16="http://schemas.microsoft.com/office/drawing/2014/main" val="1487749908"/>
                    </a:ext>
                  </a:extLst>
                </a:gridCol>
                <a:gridCol w="1979491">
                  <a:extLst>
                    <a:ext uri="{9D8B030D-6E8A-4147-A177-3AD203B41FA5}">
                      <a16:colId xmlns:a16="http://schemas.microsoft.com/office/drawing/2014/main" val="2508736195"/>
                    </a:ext>
                  </a:extLst>
                </a:gridCol>
                <a:gridCol w="2448567">
                  <a:extLst>
                    <a:ext uri="{9D8B030D-6E8A-4147-A177-3AD203B41FA5}">
                      <a16:colId xmlns:a16="http://schemas.microsoft.com/office/drawing/2014/main" val="3411806280"/>
                    </a:ext>
                  </a:extLst>
                </a:gridCol>
                <a:gridCol w="3035956">
                  <a:extLst>
                    <a:ext uri="{9D8B030D-6E8A-4147-A177-3AD203B41FA5}">
                      <a16:colId xmlns:a16="http://schemas.microsoft.com/office/drawing/2014/main" val="2111309932"/>
                    </a:ext>
                  </a:extLst>
                </a:gridCol>
              </a:tblGrid>
              <a:tr h="178343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752904"/>
                  </a:ext>
                </a:extLst>
              </a:tr>
              <a:tr h="1783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2018-2019</a:t>
                      </a:r>
                      <a:endParaRPr lang="en-US" sz="105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2019-2020</a:t>
                      </a:r>
                      <a:endParaRPr lang="en-US" sz="105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2020-2021</a:t>
                      </a:r>
                      <a:endParaRPr lang="en-US" sz="105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extLst>
                  <a:ext uri="{0D108BD9-81ED-4DB2-BD59-A6C34878D82A}">
                    <a16:rowId xmlns:a16="http://schemas.microsoft.com/office/drawing/2014/main" val="959901384"/>
                  </a:ext>
                </a:extLst>
              </a:tr>
              <a:tr h="968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Elementary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Statewide Assessment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AzMERIT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AzM2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(Name </a:t>
                      </a:r>
                      <a:r>
                        <a:rPr lang="en-US" sz="900" dirty="0" smtClean="0">
                          <a:effectLst/>
                        </a:rPr>
                        <a:t>Change)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AzM2</a:t>
                      </a:r>
                      <a:endParaRPr lang="en-US" sz="105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(Name Change)</a:t>
                      </a:r>
                      <a:endParaRPr lang="en-US" sz="1050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dirty="0" smtClean="0">
                          <a:effectLst/>
                        </a:rPr>
                        <a:t>Embedded Field Test </a:t>
                      </a:r>
                      <a:r>
                        <a:rPr lang="en-US" sz="900" i="1" dirty="0">
                          <a:effectLst/>
                        </a:rPr>
                        <a:t>New Assessment</a:t>
                      </a:r>
                      <a:endParaRPr lang="en-US" sz="1050" i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extLst>
                  <a:ext uri="{0D108BD9-81ED-4DB2-BD59-A6C34878D82A}">
                    <a16:rowId xmlns:a16="http://schemas.microsoft.com/office/drawing/2014/main" val="666067850"/>
                  </a:ext>
                </a:extLst>
              </a:tr>
              <a:tr h="178343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>
                          <a:effectLst/>
                        </a:rPr>
                        <a:t> </a:t>
                      </a:r>
                      <a:endParaRPr lang="en-US" sz="105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50657" marR="50657" marT="0" marB="0" anchor="ctr">
                    <a:solidFill>
                      <a:srgbClr val="E4831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50657" marR="50657" marT="0" marB="0" anchor="ctr">
                    <a:solidFill>
                      <a:srgbClr val="E4831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50657" marR="50657" marT="0" marB="0" anchor="ctr">
                    <a:solidFill>
                      <a:srgbClr val="E4831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50657" marR="5065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483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548547"/>
                  </a:ext>
                </a:extLst>
              </a:tr>
              <a:tr h="11551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High School Statewide Assessment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</a:rPr>
                        <a:t>AzMERIT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Grades </a:t>
                      </a:r>
                      <a:r>
                        <a:rPr lang="en-US" sz="1000" dirty="0" smtClean="0">
                          <a:effectLst/>
                        </a:rPr>
                        <a:t>9-11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ALL Students Take: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AzM2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(Name Change)</a:t>
                      </a:r>
                      <a:endParaRPr lang="en-US" sz="1050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Grade 10 </a:t>
                      </a: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ALL</a:t>
                      </a:r>
                      <a:r>
                        <a:rPr lang="en-US" sz="1000" baseline="0" dirty="0" smtClean="0">
                          <a:effectLst/>
                        </a:rPr>
                        <a:t> Students Take:</a:t>
                      </a:r>
                      <a:endParaRPr lang="en-US" sz="10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effectLst/>
                        </a:rPr>
                        <a:t>AzM2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(Name Change)</a:t>
                      </a:r>
                      <a:endParaRPr lang="en-US" sz="1100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Grade 10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dirty="0" smtClean="0">
                          <a:effectLst/>
                        </a:rPr>
                        <a:t>Embedded Field Test </a:t>
                      </a:r>
                      <a:r>
                        <a:rPr lang="en-US" sz="900" i="1" dirty="0">
                          <a:effectLst/>
                        </a:rPr>
                        <a:t>New Assessment</a:t>
                      </a:r>
                      <a:endParaRPr lang="en-US" sz="1000" i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extLst>
                  <a:ext uri="{0D108BD9-81ED-4DB2-BD59-A6C34878D82A}">
                    <a16:rowId xmlns:a16="http://schemas.microsoft.com/office/drawing/2014/main" val="2625526251"/>
                  </a:ext>
                </a:extLst>
              </a:tr>
              <a:tr h="2971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 smtClean="0">
                          <a:effectLst/>
                        </a:rPr>
                        <a:t>OR</a:t>
                      </a:r>
                      <a:r>
                        <a:rPr lang="en-US" sz="1000" dirty="0" smtClean="0">
                          <a:effectLst/>
                        </a:rPr>
                        <a:t> LEAs</a:t>
                      </a:r>
                      <a:r>
                        <a:rPr lang="en-US" sz="1000" baseline="0" dirty="0" smtClean="0">
                          <a:effectLst/>
                        </a:rPr>
                        <a:t> may select instead of the statewide assessment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LEAs MAY administer</a:t>
                      </a:r>
                      <a:r>
                        <a:rPr lang="en-US" sz="1000" baseline="0" dirty="0" smtClean="0">
                          <a:effectLst/>
                        </a:rPr>
                        <a:t> one of the below in addition to the statewide assessment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2210"/>
                  </a:ext>
                </a:extLst>
              </a:tr>
              <a:tr h="13372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High</a:t>
                      </a:r>
                      <a:r>
                        <a:rPr lang="en-US" sz="1000" baseline="0" dirty="0" smtClean="0">
                          <a:effectLst/>
                        </a:rPr>
                        <a:t> School Option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“Menu”</a:t>
                      </a: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ACT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SAT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Menu Assessments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(ACT, Cambridge, Pearson)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r>
                        <a:rPr lang="en-US" sz="1000" dirty="0" smtClean="0">
                          <a:effectLst/>
                        </a:rPr>
                        <a:t>Menu </a:t>
                      </a:r>
                      <a:r>
                        <a:rPr lang="en-US" sz="1000" dirty="0">
                          <a:effectLst/>
                        </a:rPr>
                        <a:t>Assessments</a:t>
                      </a:r>
                      <a:endParaRPr lang="en-US" sz="105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(ACT, Cambridge,</a:t>
                      </a:r>
                      <a:r>
                        <a:rPr lang="en-US" sz="900" baseline="0" dirty="0" smtClean="0">
                          <a:effectLst/>
                        </a:rPr>
                        <a:t> Pearson </a:t>
                      </a:r>
                      <a:r>
                        <a:rPr lang="en-US" sz="900" dirty="0" smtClean="0">
                          <a:effectLst/>
                        </a:rPr>
                        <a:t>and TBD Based on RFP)</a:t>
                      </a:r>
                      <a:endParaRPr lang="en-US" sz="105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extLst>
                  <a:ext uri="{0D108BD9-81ED-4DB2-BD59-A6C34878D82A}">
                    <a16:rowId xmlns:a16="http://schemas.microsoft.com/office/drawing/2014/main" val="3334075520"/>
                  </a:ext>
                </a:extLst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34687" y="5890072"/>
            <a:ext cx="744855" cy="74549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46413" y="18446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75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5</a:t>
            </a:r>
            <a:r>
              <a:rPr lang="en-US" sz="4000" dirty="0" smtClean="0"/>
              <a:t>-Year Assessment Plan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/>
              <a:t>Long Term: The “Vision” Year and Beyond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Elementary School (3-8): All schools administer a new single statewide assessment after stakeholder meetings and field testing of new statewide assessment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High School (9-12): LEAs will have two assessment options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/>
              <a:t>Board will adopt </a:t>
            </a:r>
            <a:r>
              <a:rPr lang="en-US" sz="1600" dirty="0" smtClean="0"/>
              <a:t>aligned nationally </a:t>
            </a:r>
            <a:r>
              <a:rPr lang="en-US" sz="1600" dirty="0"/>
              <a:t>recognized </a:t>
            </a:r>
            <a:r>
              <a:rPr lang="en-US" sz="1600" dirty="0" smtClean="0"/>
              <a:t>assessments that offer: 1) a 9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or 10th </a:t>
            </a:r>
            <a:r>
              <a:rPr lang="en-US" sz="1600" dirty="0"/>
              <a:t>grade preparatory </a:t>
            </a:r>
            <a:r>
              <a:rPr lang="en-US" sz="1600" dirty="0" smtClean="0"/>
              <a:t>test; </a:t>
            </a:r>
            <a:r>
              <a:rPr lang="en-US" sz="1600" dirty="0"/>
              <a:t>and </a:t>
            </a:r>
            <a:r>
              <a:rPr lang="en-US" sz="1600" dirty="0" smtClean="0"/>
              <a:t>2) an </a:t>
            </a:r>
            <a:r>
              <a:rPr lang="en-US" sz="1600" dirty="0"/>
              <a:t>11th grade college entrance test from the same vendor. This will be </a:t>
            </a:r>
            <a:r>
              <a:rPr lang="en-US" sz="1600" dirty="0" smtClean="0"/>
              <a:t>considered the statewide assessment </a:t>
            </a:r>
            <a:r>
              <a:rPr lang="en-US" sz="1600" dirty="0"/>
              <a:t>in high </a:t>
            </a:r>
            <a:r>
              <a:rPr lang="en-US" sz="1600" dirty="0" smtClean="0"/>
              <a:t>school</a:t>
            </a:r>
            <a:r>
              <a:rPr lang="en-US" sz="1600" dirty="0"/>
              <a:t> </a:t>
            </a:r>
            <a:r>
              <a:rPr lang="en-US" sz="1600" dirty="0" smtClean="0"/>
              <a:t>and what we assume most schools will administer. </a:t>
            </a:r>
            <a:endParaRPr lang="en-US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Pursuant </a:t>
            </a:r>
            <a:r>
              <a:rPr lang="en-US" sz="1600" dirty="0"/>
              <a:t>to </a:t>
            </a:r>
            <a:r>
              <a:rPr lang="en-US" sz="1600" dirty="0" smtClean="0"/>
              <a:t>the Menu of Assessments statute </a:t>
            </a:r>
            <a:r>
              <a:rPr lang="en-US" sz="1600" dirty="0"/>
              <a:t>and </a:t>
            </a:r>
            <a:r>
              <a:rPr lang="en-US" sz="1600" dirty="0" smtClean="0"/>
              <a:t>the locally selected option under federal law, the </a:t>
            </a:r>
            <a:r>
              <a:rPr lang="en-US" sz="1600" dirty="0"/>
              <a:t>Board will </a:t>
            </a:r>
            <a:r>
              <a:rPr lang="en-US" sz="1600" dirty="0" smtClean="0"/>
              <a:t>also adopt an </a:t>
            </a:r>
            <a:r>
              <a:rPr lang="en-US" sz="1600" dirty="0"/>
              <a:t>option for schools to select a different nationally recognized test that </a:t>
            </a:r>
            <a:r>
              <a:rPr lang="en-US" sz="1600" dirty="0" smtClean="0"/>
              <a:t>offers: 1) </a:t>
            </a:r>
            <a:r>
              <a:rPr lang="en-US" sz="1600" dirty="0"/>
              <a:t>a 9th </a:t>
            </a:r>
            <a:r>
              <a:rPr lang="en-US" sz="1600" dirty="0" smtClean="0"/>
              <a:t>or 10</a:t>
            </a:r>
            <a:r>
              <a:rPr lang="en-US" sz="1600" baseline="30000" dirty="0" smtClean="0"/>
              <a:t>th</a:t>
            </a:r>
            <a:r>
              <a:rPr lang="en-US" sz="1600" dirty="0" smtClean="0"/>
              <a:t> grade </a:t>
            </a:r>
            <a:r>
              <a:rPr lang="en-US" sz="1600" dirty="0"/>
              <a:t>preparatory </a:t>
            </a:r>
            <a:r>
              <a:rPr lang="en-US" sz="1600" dirty="0" smtClean="0"/>
              <a:t>test; and 2) </a:t>
            </a:r>
            <a:r>
              <a:rPr lang="en-US" sz="1600" dirty="0"/>
              <a:t>an 11th grade college entrance test from the same vendor instead of the </a:t>
            </a:r>
            <a:r>
              <a:rPr lang="en-US" sz="1600" dirty="0" smtClean="0"/>
              <a:t>statewide assessment</a:t>
            </a:r>
            <a:endParaRPr lang="en-US" sz="1600" dirty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34687" y="5890072"/>
            <a:ext cx="74485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769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5795"/>
            <a:ext cx="10058400" cy="1450757"/>
          </a:xfrm>
        </p:spPr>
        <p:txBody>
          <a:bodyPr/>
          <a:lstStyle/>
          <a:p>
            <a:pPr algn="ctr"/>
            <a:r>
              <a:rPr lang="en-US" sz="4000" dirty="0"/>
              <a:t>5</a:t>
            </a:r>
            <a:r>
              <a:rPr lang="en-US" sz="4000" dirty="0" smtClean="0"/>
              <a:t>-Year Assessment Plan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 smtClean="0"/>
              <a:t>Long Term: The “Vision” Year and Beyond</a:t>
            </a:r>
            <a:endParaRPr lang="en-US" b="1" dirty="0"/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483100"/>
              </p:ext>
            </p:extLst>
          </p:nvPr>
        </p:nvGraphicFramePr>
        <p:xfrm>
          <a:off x="1097280" y="1879188"/>
          <a:ext cx="10058400" cy="3852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5626">
                  <a:extLst>
                    <a:ext uri="{9D8B030D-6E8A-4147-A177-3AD203B41FA5}">
                      <a16:colId xmlns:a16="http://schemas.microsoft.com/office/drawing/2014/main" val="1487749908"/>
                    </a:ext>
                  </a:extLst>
                </a:gridCol>
                <a:gridCol w="6312774">
                  <a:extLst>
                    <a:ext uri="{9D8B030D-6E8A-4147-A177-3AD203B41FA5}">
                      <a16:colId xmlns:a16="http://schemas.microsoft.com/office/drawing/2014/main" val="4262760961"/>
                    </a:ext>
                  </a:extLst>
                </a:gridCol>
              </a:tblGrid>
              <a:tr h="15614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752904"/>
                  </a:ext>
                </a:extLst>
              </a:tr>
              <a:tr h="4492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+mn-lt"/>
                        </a:rPr>
                        <a:t>2021-2022</a:t>
                      </a:r>
                      <a:endParaRPr lang="en-US" sz="11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extLst>
                  <a:ext uri="{0D108BD9-81ED-4DB2-BD59-A6C34878D82A}">
                    <a16:rowId xmlns:a16="http://schemas.microsoft.com/office/drawing/2014/main" val="959901384"/>
                  </a:ext>
                </a:extLst>
              </a:tr>
              <a:tr h="6678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Elementary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Statewide Assessment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</a:rPr>
                        <a:t>New Single Statewide </a:t>
                      </a:r>
                      <a:r>
                        <a:rPr lang="en-US" sz="900" dirty="0">
                          <a:effectLst/>
                          <a:latin typeface="+mn-lt"/>
                        </a:rPr>
                        <a:t>Assessment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extLst>
                  <a:ext uri="{0D108BD9-81ED-4DB2-BD59-A6C34878D82A}">
                    <a16:rowId xmlns:a16="http://schemas.microsoft.com/office/drawing/2014/main" val="666067850"/>
                  </a:ext>
                </a:extLst>
              </a:tr>
              <a:tr h="163154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effectLst/>
                        </a:rPr>
                        <a:t> </a:t>
                      </a:r>
                      <a:endParaRPr 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50657" marR="50657" marT="0" marB="0" anchor="ctr">
                    <a:solidFill>
                      <a:srgbClr val="E4831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548547"/>
                  </a:ext>
                </a:extLst>
              </a:tr>
              <a:tr h="8348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High School Statewide Assessment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Nationally Recognized College Entrance Assessment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Administered in 9</a:t>
                      </a:r>
                      <a:r>
                        <a:rPr lang="en-US" sz="900" baseline="30000" dirty="0" smtClean="0">
                          <a:effectLst/>
                          <a:latin typeface="+mn-lt"/>
                          <a:ea typeface="+mn-ea"/>
                        </a:rPr>
                        <a:t>th</a:t>
                      </a: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 or 10</a:t>
                      </a:r>
                      <a:r>
                        <a:rPr lang="en-US" sz="900" baseline="30000" dirty="0" smtClean="0">
                          <a:effectLst/>
                          <a:latin typeface="+mn-lt"/>
                          <a:ea typeface="+mn-ea"/>
                        </a:rPr>
                        <a:t>th</a:t>
                      </a: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 Grade and 11</a:t>
                      </a:r>
                      <a:r>
                        <a:rPr lang="en-US" sz="900" baseline="30000" dirty="0" smtClean="0">
                          <a:effectLst/>
                          <a:latin typeface="+mn-lt"/>
                          <a:ea typeface="+mn-ea"/>
                        </a:rPr>
                        <a:t>th</a:t>
                      </a: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 Grade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extLst>
                  <a:ext uri="{0D108BD9-81ED-4DB2-BD59-A6C34878D82A}">
                    <a16:rowId xmlns:a16="http://schemas.microsoft.com/office/drawing/2014/main" val="2625526251"/>
                  </a:ext>
                </a:extLst>
              </a:tr>
              <a:tr h="2825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solidFill>
                      <a:srgbClr val="E483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sng" dirty="0" smtClean="0">
                          <a:effectLst/>
                          <a:latin typeface="+mn-lt"/>
                        </a:rPr>
                        <a:t>OR</a:t>
                      </a:r>
                      <a:r>
                        <a:rPr lang="en-US" sz="900" u="none" baseline="0" dirty="0" smtClean="0">
                          <a:effectLst/>
                          <a:latin typeface="+mn-lt"/>
                        </a:rPr>
                        <a:t> LEAs may administer the below instead of the statewide assessment</a:t>
                      </a:r>
                      <a:endParaRPr lang="en-US" sz="1000" u="none" dirty="0" smtClean="0">
                        <a:effectLst/>
                        <a:latin typeface="+mn-lt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</a:rPr>
                        <a:t>(dependent on factors listed in subsequent</a:t>
                      </a:r>
                      <a:r>
                        <a:rPr lang="en-US" sz="900" baseline="0" dirty="0" smtClean="0">
                          <a:effectLst/>
                          <a:latin typeface="+mn-lt"/>
                        </a:rPr>
                        <a:t> slide</a:t>
                      </a:r>
                      <a:r>
                        <a:rPr lang="en-US" sz="900" dirty="0" smtClean="0">
                          <a:effectLst/>
                          <a:latin typeface="+mn-lt"/>
                        </a:rPr>
                        <a:t>)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>
                    <a:solidFill>
                      <a:srgbClr val="FAED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2210"/>
                  </a:ext>
                </a:extLst>
              </a:tr>
              <a:tr h="12714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High</a:t>
                      </a:r>
                      <a:r>
                        <a:rPr lang="en-US" sz="1100" baseline="0" dirty="0" smtClean="0">
                          <a:effectLst/>
                        </a:rPr>
                        <a:t> School Option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“Menu”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i="1" dirty="0" smtClean="0">
                          <a:effectLst/>
                          <a:latin typeface="+mn-lt"/>
                        </a:rPr>
                        <a:t>Dependent on factors listed in subsequent</a:t>
                      </a:r>
                      <a:r>
                        <a:rPr lang="en-US" sz="1000" i="1" baseline="0" dirty="0" smtClean="0">
                          <a:effectLst/>
                          <a:latin typeface="+mn-lt"/>
                        </a:rPr>
                        <a:t> slide</a:t>
                      </a:r>
                      <a:endParaRPr lang="en-US" sz="1000" i="1" dirty="0" smtClean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Different Nationally Recognized College Entrance Assessment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Administered in 9</a:t>
                      </a:r>
                      <a:r>
                        <a:rPr lang="en-US" sz="900" baseline="30000" dirty="0" smtClean="0">
                          <a:effectLst/>
                          <a:latin typeface="+mn-lt"/>
                          <a:ea typeface="+mn-ea"/>
                        </a:rPr>
                        <a:t>th</a:t>
                      </a: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 or 10</a:t>
                      </a:r>
                      <a:r>
                        <a:rPr lang="en-US" sz="900" baseline="30000" dirty="0" smtClean="0">
                          <a:effectLst/>
                          <a:latin typeface="+mn-lt"/>
                          <a:ea typeface="+mn-ea"/>
                        </a:rPr>
                        <a:t>th</a:t>
                      </a: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 Grade and 11</a:t>
                      </a:r>
                      <a:r>
                        <a:rPr lang="en-US" sz="900" baseline="30000" dirty="0" smtClean="0">
                          <a:effectLst/>
                          <a:latin typeface="+mn-lt"/>
                          <a:ea typeface="+mn-ea"/>
                        </a:rPr>
                        <a:t>th</a:t>
                      </a:r>
                      <a:r>
                        <a:rPr lang="en-US" sz="900" baseline="0" dirty="0" smtClean="0">
                          <a:effectLst/>
                          <a:latin typeface="+mn-lt"/>
                          <a:ea typeface="+mn-ea"/>
                        </a:rPr>
                        <a:t> Grade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0657" marR="50657" marT="0" marB="0" anchor="ctr"/>
                </a:tc>
                <a:extLst>
                  <a:ext uri="{0D108BD9-81ED-4DB2-BD59-A6C34878D82A}">
                    <a16:rowId xmlns:a16="http://schemas.microsoft.com/office/drawing/2014/main" val="3334075520"/>
                  </a:ext>
                </a:extLst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34687" y="5890072"/>
            <a:ext cx="74485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417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655</TotalTime>
  <Words>1208</Words>
  <Application>Microsoft Office PowerPoint</Application>
  <PresentationFormat>Widescreen</PresentationFormat>
  <Paragraphs>216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Symbol</vt:lpstr>
      <vt:lpstr>Retrospect</vt:lpstr>
      <vt:lpstr>5-Year Assessment Plan</vt:lpstr>
      <vt:lpstr>Agenda</vt:lpstr>
      <vt:lpstr>Purpose of Assessment Plan</vt:lpstr>
      <vt:lpstr>Assessment Values</vt:lpstr>
      <vt:lpstr>US ED Waiver Response</vt:lpstr>
      <vt:lpstr>5-Year Assessment Plan Short Term: The Next Two Years</vt:lpstr>
      <vt:lpstr>5-Year Assessment Plan Short Term: The Next Two Years</vt:lpstr>
      <vt:lpstr>5-Year Assessment Plan Long Term: The “Vision” Year and Beyond</vt:lpstr>
      <vt:lpstr>5-Year Assessment Plan Long Term: The “Vision” Year and Beyond</vt:lpstr>
      <vt:lpstr>The Full 5-Year Assessment Plan</vt:lpstr>
      <vt:lpstr>Notes on Assessment Plan</vt:lpstr>
      <vt:lpstr>Assessment Action Timeline for SBE/ADE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Catcher Baden</dc:creator>
  <cp:lastModifiedBy>Catcher Baden</cp:lastModifiedBy>
  <cp:revision>163</cp:revision>
  <cp:lastPrinted>2019-04-08T21:49:22Z</cp:lastPrinted>
  <dcterms:created xsi:type="dcterms:W3CDTF">2019-04-04T19:11:39Z</dcterms:created>
  <dcterms:modified xsi:type="dcterms:W3CDTF">2019-10-29T15:33:26Z</dcterms:modified>
</cp:coreProperties>
</file>