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tz, Shannon" initials="ES" lastIdx="12" clrIdx="0">
    <p:extLst>
      <p:ext uri="{19B8F6BF-5375-455C-9EA6-DF929625EA0E}">
        <p15:presenceInfo xmlns:p15="http://schemas.microsoft.com/office/powerpoint/2012/main" userId="S-1-5-21-1871644240-2858738320-1929807923-1144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Proposed</a:t>
            </a:r>
            <a:r>
              <a:rPr lang="en-US" baseline="0"/>
              <a:t> 9-12 Alternative School Model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EA7-49BD-9963-C413D8F7E1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EA7-49BD-9963-C413D8F7E17D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EA7-49BD-9963-C413D8F7E1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EA7-49BD-9963-C413D8F7E17D}"/>
              </c:ext>
            </c:extLst>
          </c:dPt>
          <c:dPt>
            <c:idx val="4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EA7-49BD-9963-C413D8F7E17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Sheet1!$A$7:$A$11</c:f>
              <c:strCache>
                <c:ptCount val="5"/>
                <c:pt idx="0">
                  <c:v>Proficiency</c:v>
                </c:pt>
                <c:pt idx="1">
                  <c:v>Growth to Graduation</c:v>
                </c:pt>
                <c:pt idx="2">
                  <c:v>English Learners</c:v>
                </c:pt>
                <c:pt idx="3">
                  <c:v>Graduation</c:v>
                </c:pt>
                <c:pt idx="4">
                  <c:v>College and Career Readiness</c:v>
                </c:pt>
              </c:strCache>
            </c:strRef>
          </c:cat>
          <c:val>
            <c:numRef>
              <c:f>Sheet1!$B$7:$B$11</c:f>
              <c:numCache>
                <c:formatCode>0.00%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0.1</c:v>
                </c:pt>
                <c:pt idx="3">
                  <c:v>0.1</c:v>
                </c:pt>
                <c:pt idx="4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A7-49BD-9963-C413D8F7E17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45A9-9575-4BD2-982F-FBDEFB9FB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8E9D1-06B3-41D4-815B-292540D3A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AED60-C312-4BBA-B498-022AD2D28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9CEA1-0545-4844-BEC2-0629FFBF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5676-5C33-46CE-BCD7-38FD2950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7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EEA7C-E9A3-4EEA-8967-2F681F6D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58E48-1201-4579-8AD7-61681095A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36377-FFBF-4622-A3CA-768AB118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7130D-3911-4B4B-85ED-A84CF096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E856E-C42E-4337-9752-BA5273FF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6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089C3-8104-4A51-877A-15EE2A120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049F4-9766-452E-A430-154AE42DA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85AF2-24AD-4ED0-817A-0B3FDD5E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77EF8-6FB8-4969-A314-58076D9F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21DD2-49D1-4BC9-BBB7-0B0983F4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7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8734-A3C0-4F8D-A172-9AF4E5EC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9324D-E43B-46E7-8DA0-ED6954238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A3812-AA27-42D3-9165-2988409B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8645B-A061-4B1C-9F41-0C905B0B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8B69C-A78C-4253-AA44-D882640A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4AD3-38F2-489A-9938-6A435F1BC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123AA-A81A-43D7-836D-D1CB9AC28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990B9-02C8-4F93-A8F7-A03AB073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E810-8A96-4415-9EBF-8716290B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8B697-E841-4356-86CC-963EDAB2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2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2599-94AD-4B71-A1CC-1C05416D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D4F95-C1F7-4E49-B920-D2547F409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C1FC2-C3E6-44A8-9DF2-2A5BEB7F6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C8E40-5E4A-421E-9BE3-7AF72A415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3307D-059C-48A4-A393-913D5084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B7F8-3457-40A1-8186-FEF396021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2148C-0CEB-46D4-AAC2-C1FD71B45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EE0EA-B0CD-4001-B5F6-7E993D4B3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16F45-3232-46D1-8311-C1A472913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2F3E3-450E-4CB6-B9C2-7D5D4A584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BFA9E0-AAC9-4A13-8D2F-284676620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34E244-5495-4723-B455-9EA5C747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F492E-B878-4EDA-8F52-8EF336639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21C5FB-A727-45F8-91A5-5F39A8F5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0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1D68-08F9-4581-B794-EE86EC5A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E3959-D4EE-4431-9F07-A92264C6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DB182-68A4-481A-BC42-89B49833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D6515-1F0F-4A0B-A1BA-E72E785C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7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4966B-F53D-4743-9D05-3F9E01402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F7E26-2C93-4E46-ABD7-2220AAD6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58CDD-04EC-4D5C-B732-1F093E01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650D-5739-4D06-A808-105B0840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BC2B-2C32-4C7B-BC16-7EC26D4AF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8718B-93FA-4190-9CE6-EA0B9CCA6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E1A20-2D5C-4CCE-9A21-A0368225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26CEC-DB26-444A-A472-1A977879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FBAD8-8692-4DFD-907C-B887AE8BA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2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88E2-0CD7-45DD-9730-35E504538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B9EE4-D4AA-4FBB-B472-7C0C2F6B9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C72AA-A041-4087-B0D8-83E79D6CC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1641B-338E-4820-94C3-1E434D7E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61AB4-3E59-425E-8B15-D9BB64BF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4AC5A-BCB8-429D-8738-7F9A1E59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1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A80F2-E5D6-4CE0-83BC-DF82C061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EC3F7-4C22-4D4B-BACC-F69CCDCC0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FBE68-F395-4EEE-958C-FF889172E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ADF0F-5EC1-447E-B9AF-C8483F7EFD5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62D59-C0D4-4DA9-A37A-76B687B5E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FB217-D1C1-428C-BC04-6ED8679FE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598A-088E-42AC-9A8F-687226A1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5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B61ED-F5AA-41F0-ABFE-DF4F3D58E2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0CC27-9FB5-4A1C-B7DF-1925EF012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2EE7D896-94D6-43A3-AA29-9F6C1B2D2095}"/>
              </a:ext>
            </a:extLst>
          </p:cNvPr>
          <p:cNvSpPr/>
          <p:nvPr/>
        </p:nvSpPr>
        <p:spPr>
          <a:xfrm>
            <a:off x="1524000" y="2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783B08A5-B187-4FAC-B8CF-4BE6CEC1103D}"/>
              </a:ext>
            </a:extLst>
          </p:cNvPr>
          <p:cNvSpPr txBox="1"/>
          <p:nvPr/>
        </p:nvSpPr>
        <p:spPr>
          <a:xfrm>
            <a:off x="2168526" y="5181600"/>
            <a:ext cx="785495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w Cen MT"/>
                <a:cs typeface="Tw Cen MT"/>
              </a:rPr>
              <a:t>2018 – 2019 Proposed Alternative School A-F Accountability System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bg1"/>
                </a:solidFill>
                <a:latin typeface="Tw Cen MT"/>
                <a:cs typeface="Tw Cen MT"/>
              </a:rPr>
              <a:t>December 17, 2018 </a:t>
            </a:r>
            <a:endParaRPr sz="1400" b="1" dirty="0">
              <a:solidFill>
                <a:schemeClr val="bg1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50631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6F8AE5-EDDE-4D5D-A391-4E8C012C9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13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Questions Does the State Board Have?</a:t>
            </a:r>
          </a:p>
        </p:txBody>
      </p:sp>
    </p:spTree>
    <p:extLst>
      <p:ext uri="{BB962C8B-B14F-4D97-AF65-F5344CB8AC3E}">
        <p14:creationId xmlns:p14="http://schemas.microsoft.com/office/powerpoint/2010/main" val="1806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B50-BE27-4DE1-AE86-359F15F4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E5B4F9E-9C47-4A73-8011-7899230332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501675"/>
              </p:ext>
            </p:extLst>
          </p:nvPr>
        </p:nvGraphicFramePr>
        <p:xfrm>
          <a:off x="1272540" y="1527048"/>
          <a:ext cx="9646920" cy="465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359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B50-BE27-4DE1-AE86-359F15F4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Proficiency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1D3C8F3-2133-4B50-879B-97A8D613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 15 percent of the overall model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 of 0, .6, 1, and 1.3 for the four proficiency cut scores</a:t>
            </a:r>
          </a:p>
        </p:txBody>
      </p:sp>
    </p:spTree>
    <p:extLst>
      <p:ext uri="{BB962C8B-B14F-4D97-AF65-F5344CB8AC3E}">
        <p14:creationId xmlns:p14="http://schemas.microsoft.com/office/powerpoint/2010/main" val="36350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B50-BE27-4DE1-AE86-359F15F4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to Graduation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3B48B84-6473-4E94-BBA6-F69D59A96A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995836"/>
              </p:ext>
            </p:extLst>
          </p:nvPr>
        </p:nvGraphicFramePr>
        <p:xfrm>
          <a:off x="716097" y="1690688"/>
          <a:ext cx="9981280" cy="4681848"/>
        </p:xfrm>
        <a:graphic>
          <a:graphicData uri="http://schemas.openxmlformats.org/drawingml/2006/table">
            <a:tbl>
              <a:tblPr firstRow="1" firstCol="1" bandRow="1"/>
              <a:tblGrid>
                <a:gridCol w="7142839">
                  <a:extLst>
                    <a:ext uri="{9D8B030D-6E8A-4147-A177-3AD203B41FA5}">
                      <a16:colId xmlns:a16="http://schemas.microsoft.com/office/drawing/2014/main" val="825498175"/>
                    </a:ext>
                  </a:extLst>
                </a:gridCol>
                <a:gridCol w="1181863">
                  <a:extLst>
                    <a:ext uri="{9D8B030D-6E8A-4147-A177-3AD203B41FA5}">
                      <a16:colId xmlns:a16="http://schemas.microsoft.com/office/drawing/2014/main" val="441775752"/>
                    </a:ext>
                  </a:extLst>
                </a:gridCol>
                <a:gridCol w="1656578">
                  <a:extLst>
                    <a:ext uri="{9D8B030D-6E8A-4147-A177-3AD203B41FA5}">
                      <a16:colId xmlns:a16="http://schemas.microsoft.com/office/drawing/2014/main" val="1322615896"/>
                    </a:ext>
                  </a:extLst>
                </a:gridCol>
              </a:tblGrid>
              <a:tr h="635617">
                <a:tc>
                  <a:txBody>
                    <a:bodyPr/>
                    <a:lstStyle/>
                    <a:p>
                      <a:pPr marL="5715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Persistence -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 year students are enrolled in any public school in Arizona as of October 1 of the current year </a:t>
                      </a: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47625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 </a:t>
                      </a:r>
                      <a:endParaRPr lang="en-US" sz="18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276225" marR="276225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b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487460"/>
                  </a:ext>
                </a:extLst>
              </a:tr>
              <a:tr h="1691712">
                <a:tc>
                  <a:txBody>
                    <a:bodyPr/>
                    <a:lstStyle/>
                    <a:p>
                      <a:pPr marL="5715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Earned - 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Schools self-report students enrolled by Oct 1, with 80 days of attendance, who earn at least 4.5 credits, or </a:t>
                      </a: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remaining credits needed for graduation (not in analysis provided)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by the end of the school year defined as June 30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47625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751098"/>
                  </a:ext>
                </a:extLst>
              </a:tr>
              <a:tr h="2129393">
                <a:tc>
                  <a:txBody>
                    <a:bodyPr/>
                    <a:lstStyle/>
                    <a:p>
                      <a:pPr marL="5715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track to graduate on time seniors- 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Schools self-report the current year rate of students on track to graduate by June 30th (within </a:t>
                      </a: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three credits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of the SBE established graduation requirements including no more than 1 mathematics credit) by January 31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47625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09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81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B50-BE27-4DE1-AE86-359F15F4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Learners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1D3C8F3-2133-4B50-879B-97A8D613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 10 percent of the overall model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Mirrors the traditional model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Evenly weighted between EL Proficiency and EL Growth</a:t>
            </a:r>
          </a:p>
        </p:txBody>
      </p:sp>
    </p:spTree>
    <p:extLst>
      <p:ext uri="{BB962C8B-B14F-4D97-AF65-F5344CB8AC3E}">
        <p14:creationId xmlns:p14="http://schemas.microsoft.com/office/powerpoint/2010/main" val="386250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B50-BE27-4DE1-AE86-359F15F4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Graduation Rate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1D3C8F3-2133-4B50-879B-97A8D613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 ten percent of the overall model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of the 4, 5, 6 or 7 cohort based graduation rate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Bonus points for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or exceeding 80 percent of the state average for graduating homeless, foster care, or special education students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Each group adds two points each to school scores for a total of six potential bonus points.</a:t>
            </a:r>
          </a:p>
        </p:txBody>
      </p:sp>
    </p:spTree>
    <p:extLst>
      <p:ext uri="{BB962C8B-B14F-4D97-AF65-F5344CB8AC3E}">
        <p14:creationId xmlns:p14="http://schemas.microsoft.com/office/powerpoint/2010/main" val="464914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B50-BE27-4DE1-AE86-359F15F4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and Career Readiness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1D3C8F3-2133-4B50-879B-97A8D613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 35 percent of the overall model</a:t>
            </a:r>
          </a:p>
          <a:p>
            <a:pPr lvl="0" fontAlgn="base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alternative school’s College and Career Readiness (CCR) Alt A-F point total will be determined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number of graduates who earn at least one CCRI point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lvl="0" fontAlgn="base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Post-secondary education (college) preparation (blue in the traditional model) and workforce (career) readiness (red in the traditional model) combine and are not separated for alternative school graduates.   </a:t>
            </a:r>
          </a:p>
          <a:p>
            <a:pPr lvl="0" fontAlgn="base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components and their values as contained in the traditional model are available to alternative high school graduates, in addition to alternative high school specific components. </a:t>
            </a:r>
          </a:p>
        </p:txBody>
      </p:sp>
    </p:spTree>
    <p:extLst>
      <p:ext uri="{BB962C8B-B14F-4D97-AF65-F5344CB8AC3E}">
        <p14:creationId xmlns:p14="http://schemas.microsoft.com/office/powerpoint/2010/main" val="334192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F85D92-9BC0-470E-AAFB-F8A12D8C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089354"/>
              </p:ext>
            </p:extLst>
          </p:nvPr>
        </p:nvGraphicFramePr>
        <p:xfrm>
          <a:off x="285750" y="110169"/>
          <a:ext cx="11620500" cy="6405133"/>
        </p:xfrm>
        <a:graphic>
          <a:graphicData uri="http://schemas.openxmlformats.org/drawingml/2006/table">
            <a:tbl>
              <a:tblPr firstRow="1" firstCol="1" bandRow="1"/>
              <a:tblGrid>
                <a:gridCol w="11620500">
                  <a:extLst>
                    <a:ext uri="{9D8B030D-6E8A-4147-A177-3AD203B41FA5}">
                      <a16:colId xmlns:a16="http://schemas.microsoft.com/office/drawing/2014/main" val="744134377"/>
                    </a:ext>
                  </a:extLst>
                </a:gridCol>
              </a:tblGrid>
              <a:tr h="702166">
                <a:tc>
                  <a:txBody>
                    <a:bodyPr/>
                    <a:lstStyle/>
                    <a:p>
                      <a:pPr marL="857250" marR="847725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400" b="1" u="sng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Alternative School Only CCRI Indicators </a:t>
                      </a:r>
                      <a:endParaRPr lang="en-US" sz="4400" u="sng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57250" marR="847725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300" u="sng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600666"/>
                  </a:ext>
                </a:extLst>
              </a:tr>
              <a:tr h="270443">
                <a:tc>
                  <a:txBody>
                    <a:bodyPr/>
                    <a:lstStyle/>
                    <a:p>
                      <a:pPr marL="57150" marR="85725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AzMERIT</a:t>
                      </a: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partially proficient on Algebra 2 or ELA 11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588190"/>
                  </a:ext>
                </a:extLst>
              </a:tr>
              <a:tr h="702565">
                <a:tc>
                  <a:txBody>
                    <a:bodyPr/>
                    <a:lstStyle/>
                    <a:p>
                      <a:pPr marL="57150" marR="85725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 and Reliable Vendor Assessment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aligned with the school mission</a:t>
                      </a: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and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has score benchmarks indicating College and Career Ready 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495377"/>
                  </a:ext>
                </a:extLst>
              </a:tr>
              <a:tr h="702565">
                <a:tc>
                  <a:txBody>
                    <a:bodyPr/>
                    <a:lstStyle/>
                    <a:p>
                      <a:pPr marL="57150" marR="85725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 Language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credit earned in a second or dual language course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369725"/>
                  </a:ext>
                </a:extLst>
              </a:tr>
              <a:tr h="702565">
                <a:tc>
                  <a:txBody>
                    <a:bodyPr/>
                    <a:lstStyle/>
                    <a:p>
                      <a:pPr marL="57150" marR="13335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 Study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credit earned in course, verified by W2/pay stubs &amp; evaluated by school supervisor (not to be combined with the traditional school indicator)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972964"/>
                  </a:ext>
                </a:extLst>
              </a:tr>
              <a:tr h="364744">
                <a:tc>
                  <a:txBody>
                    <a:bodyPr/>
                    <a:lstStyle/>
                    <a:p>
                      <a:pPr marL="57150" marR="85725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Workplace Readiness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credit earned</a:t>
                      </a:r>
                      <a:r>
                        <a:rPr lang="en-US" sz="1800" baseline="30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a course that prepares student to find, interview for, obtain, and keep employment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901438"/>
                  </a:ext>
                </a:extLst>
              </a:tr>
              <a:tr h="702565">
                <a:tc>
                  <a:txBody>
                    <a:bodyPr/>
                    <a:lstStyle/>
                    <a:p>
                      <a:pPr marL="57150" marR="13335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Career Readiness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credit earned in the course that prepares students for a specific vocation (not the formal CTE programming through ADE)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366835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marL="57150" marR="47625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 Learning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credit earned in a course that involves both learning and </a:t>
                      </a:r>
                      <a:r>
                        <a:rPr lang="en-US" sz="1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action goals. 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18804"/>
                  </a:ext>
                </a:extLst>
              </a:tr>
              <a:tr h="702565">
                <a:tc>
                  <a:txBody>
                    <a:bodyPr/>
                    <a:lstStyle/>
                    <a:p>
                      <a:pPr marL="5715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Military Enlistment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Verified by a copy of signed Statement for Enlistment or similar, and/or a copy of a Release of Records from the U.S. Military, signed by the recruit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1008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marL="57150" marR="47625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Recipient of Competitive Scholarship to Post-Secondary Institution-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 award of $500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162644"/>
                  </a:ext>
                </a:extLst>
              </a:tr>
              <a:tr h="463024">
                <a:tc>
                  <a:txBody>
                    <a:bodyPr/>
                    <a:lstStyle/>
                    <a:p>
                      <a:pPr marL="57150" marR="47625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Acceptance to a 4-year College or University – </a:t>
                      </a:r>
                      <a:r>
                        <a:rPr lang="en-US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Verified by a letter of acceptance. 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87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55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B50-BE27-4DE1-AE86-359F15F4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and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DEA0B-070D-44F7-8602-7C09D5699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1D3C8F3-2133-4B50-879B-97A8D613FE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 between measures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 mission and purpose of alternative schools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Rigorous measures designed to hold alternative schools to a high standard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Vetted by the field and public on two occasions prior to presenting before the State Board of Education</a:t>
            </a: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DBB64-5220-47F3-9CD9-F8E5353B4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010E7D-0589-453C-AE15-D564D7B380B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Self-reported data is labor intensive and time consuming for both schools and ADE, requiring clear training materials and how-to guides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Perception of inequality to traditional schools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of state tests with calendar of alternative schools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Incorrect data from years when a state accountability system was not active.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21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  <vt:lpstr>Proposed Model</vt:lpstr>
      <vt:lpstr>Proficiency</vt:lpstr>
      <vt:lpstr>Growth to Graduation</vt:lpstr>
      <vt:lpstr>English Learners</vt:lpstr>
      <vt:lpstr>Graduation Rate</vt:lpstr>
      <vt:lpstr>College and Career Readiness</vt:lpstr>
      <vt:lpstr>PowerPoint Presentation</vt:lpstr>
      <vt:lpstr>Benefits and Challenges</vt:lpstr>
      <vt:lpstr>What Questions Does the State Board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Simmons, Alan</dc:creator>
  <cp:lastModifiedBy>Simmons, Alan</cp:lastModifiedBy>
  <cp:revision>20</cp:revision>
  <dcterms:created xsi:type="dcterms:W3CDTF">2018-12-04T15:42:13Z</dcterms:created>
  <dcterms:modified xsi:type="dcterms:W3CDTF">2018-12-07T15:52:34Z</dcterms:modified>
</cp:coreProperties>
</file>