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72" r:id="rId2"/>
    <p:sldId id="381" r:id="rId3"/>
    <p:sldId id="371" r:id="rId4"/>
    <p:sldId id="321" r:id="rId5"/>
    <p:sldId id="343" r:id="rId6"/>
    <p:sldId id="336" r:id="rId7"/>
    <p:sldId id="383" r:id="rId8"/>
    <p:sldId id="421" r:id="rId9"/>
    <p:sldId id="420" r:id="rId10"/>
    <p:sldId id="419" r:id="rId11"/>
    <p:sldId id="395" r:id="rId12"/>
    <p:sldId id="397" r:id="rId13"/>
    <p:sldId id="399" r:id="rId14"/>
    <p:sldId id="415" r:id="rId15"/>
    <p:sldId id="402" r:id="rId16"/>
    <p:sldId id="403" r:id="rId17"/>
    <p:sldId id="413" r:id="rId18"/>
    <p:sldId id="405" r:id="rId19"/>
    <p:sldId id="406" r:id="rId20"/>
    <p:sldId id="408" r:id="rId21"/>
    <p:sldId id="409" r:id="rId22"/>
    <p:sldId id="429" r:id="rId23"/>
    <p:sldId id="426" r:id="rId24"/>
    <p:sldId id="427" r:id="rId25"/>
    <p:sldId id="428" r:id="rId26"/>
    <p:sldId id="412" r:id="rId27"/>
    <p:sldId id="422" r:id="rId28"/>
    <p:sldId id="424" r:id="rId29"/>
    <p:sldId id="425" r:id="rId30"/>
    <p:sldId id="391" r:id="rId31"/>
    <p:sldId id="434" r:id="rId32"/>
    <p:sldId id="433" r:id="rId33"/>
    <p:sldId id="430" r:id="rId34"/>
    <p:sldId id="432" r:id="rId35"/>
    <p:sldId id="435" r:id="rId36"/>
    <p:sldId id="387" r:id="rId37"/>
    <p:sldId id="31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65989" autoAdjust="0"/>
  </p:normalViewPr>
  <p:slideViewPr>
    <p:cSldViewPr>
      <p:cViewPr varScale="1">
        <p:scale>
          <a:sx n="82" d="100"/>
          <a:sy n="82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-508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6EE02-A73B-40AA-BBD5-191B5C816BE2}" type="doc">
      <dgm:prSet loTypeId="urn:microsoft.com/office/officeart/2005/8/layout/default#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7022CC5-EFE3-4C4B-B00E-F3EFA732A115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Not focused on a few high-leverage priorities</a:t>
          </a:r>
          <a:endParaRPr lang="en-US" dirty="0"/>
        </a:p>
      </dgm:t>
    </dgm:pt>
    <dgm:pt modelId="{32EE413D-6ABD-4CB7-93F3-FBBCF9BB14D3}" type="parTrans" cxnId="{12BB3B14-89BD-48B1-AB3E-10C08350D6A6}">
      <dgm:prSet/>
      <dgm:spPr/>
      <dgm:t>
        <a:bodyPr/>
        <a:lstStyle/>
        <a:p>
          <a:endParaRPr lang="en-US"/>
        </a:p>
      </dgm:t>
    </dgm:pt>
    <dgm:pt modelId="{07642093-21A6-4A45-BAEB-193CF4329E26}" type="sibTrans" cxnId="{12BB3B14-89BD-48B1-AB3E-10C08350D6A6}">
      <dgm:prSet/>
      <dgm:spPr/>
      <dgm:t>
        <a:bodyPr/>
        <a:lstStyle/>
        <a:p>
          <a:endParaRPr lang="en-US"/>
        </a:p>
      </dgm:t>
    </dgm:pt>
    <dgm:pt modelId="{848F73C0-C96A-4190-9A24-1FDC7C01569A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Insufficiently rigorous in its expectations</a:t>
          </a:r>
          <a:endParaRPr lang="en-US" dirty="0"/>
        </a:p>
      </dgm:t>
    </dgm:pt>
    <dgm:pt modelId="{FC7FC132-8579-41F6-971F-F895680A1995}" type="parTrans" cxnId="{F47810C5-D605-4E86-904C-76FC4FC52860}">
      <dgm:prSet/>
      <dgm:spPr/>
      <dgm:t>
        <a:bodyPr/>
        <a:lstStyle/>
        <a:p>
          <a:endParaRPr lang="en-US"/>
        </a:p>
      </dgm:t>
    </dgm:pt>
    <dgm:pt modelId="{4631EC46-AD19-4161-9146-DEECBA80D730}" type="sibTrans" cxnId="{F47810C5-D605-4E86-904C-76FC4FC52860}">
      <dgm:prSet/>
      <dgm:spPr/>
      <dgm:t>
        <a:bodyPr/>
        <a:lstStyle/>
        <a:p>
          <a:endParaRPr lang="en-US"/>
        </a:p>
      </dgm:t>
    </dgm:pt>
    <dgm:pt modelId="{7F698C65-F6A5-4ACA-AA99-F4A74BC54FCF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Inadequately rooted in research-based practice</a:t>
          </a:r>
          <a:endParaRPr lang="en-US" dirty="0"/>
        </a:p>
      </dgm:t>
    </dgm:pt>
    <dgm:pt modelId="{97D5FB00-6C17-4C15-8419-95B40CC018C9}" type="parTrans" cxnId="{A07D96A5-0AAC-4192-B271-F544F4965A3E}">
      <dgm:prSet/>
      <dgm:spPr/>
      <dgm:t>
        <a:bodyPr/>
        <a:lstStyle/>
        <a:p>
          <a:endParaRPr lang="en-US"/>
        </a:p>
      </dgm:t>
    </dgm:pt>
    <dgm:pt modelId="{1A398B6E-83CA-4284-9037-CC8BEFD244B8}" type="sibTrans" cxnId="{A07D96A5-0AAC-4192-B271-F544F4965A3E}">
      <dgm:prSet/>
      <dgm:spPr/>
      <dgm:t>
        <a:bodyPr/>
        <a:lstStyle/>
        <a:p>
          <a:endParaRPr lang="en-US"/>
        </a:p>
      </dgm:t>
    </dgm:pt>
    <dgm:pt modelId="{35E1F225-6092-4ECB-8336-76C815A0A1BF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Not focused on implementation fidelity as well as program/intervention fidelity</a:t>
          </a:r>
          <a:endParaRPr lang="en-US" dirty="0"/>
        </a:p>
      </dgm:t>
    </dgm:pt>
    <dgm:pt modelId="{711D7120-E580-4097-8737-98FFD4CFA755}" type="parTrans" cxnId="{1400B651-D321-4C25-835A-391C21EDFCD8}">
      <dgm:prSet/>
      <dgm:spPr/>
      <dgm:t>
        <a:bodyPr/>
        <a:lstStyle/>
        <a:p>
          <a:endParaRPr lang="en-US"/>
        </a:p>
      </dgm:t>
    </dgm:pt>
    <dgm:pt modelId="{2C82E525-6F93-4F78-A386-46FFA1B3F00B}" type="sibTrans" cxnId="{1400B651-D321-4C25-835A-391C21EDFCD8}">
      <dgm:prSet/>
      <dgm:spPr/>
      <dgm:t>
        <a:bodyPr/>
        <a:lstStyle/>
        <a:p>
          <a:endParaRPr lang="en-US"/>
        </a:p>
      </dgm:t>
    </dgm:pt>
    <dgm:pt modelId="{C39BEE80-2C7D-4C7B-951A-6B3282ACBC6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Not monitored by a core team committed to its success</a:t>
          </a:r>
          <a:endParaRPr lang="en-US" dirty="0"/>
        </a:p>
      </dgm:t>
    </dgm:pt>
    <dgm:pt modelId="{B453F359-47C8-481E-9160-E01FB9BCBC18}" type="parTrans" cxnId="{47FA988F-F850-4710-A11D-18883F50D418}">
      <dgm:prSet/>
      <dgm:spPr/>
      <dgm:t>
        <a:bodyPr/>
        <a:lstStyle/>
        <a:p>
          <a:endParaRPr lang="en-US"/>
        </a:p>
      </dgm:t>
    </dgm:pt>
    <dgm:pt modelId="{2039CC72-0106-4E38-BF07-601888E8ED11}" type="sibTrans" cxnId="{47FA988F-F850-4710-A11D-18883F50D418}">
      <dgm:prSet/>
      <dgm:spPr/>
      <dgm:t>
        <a:bodyPr/>
        <a:lstStyle/>
        <a:p>
          <a:endParaRPr lang="en-US"/>
        </a:p>
      </dgm:t>
    </dgm:pt>
    <dgm:pt modelId="{328A434A-CAB0-4820-AD46-85626307F298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Too rigid, inflexible, and absent performance management procedures for making necessary changes in course</a:t>
          </a:r>
          <a:endParaRPr lang="en-US" dirty="0"/>
        </a:p>
      </dgm:t>
    </dgm:pt>
    <dgm:pt modelId="{849FF4F0-2200-4647-A168-BDA7EC990591}" type="parTrans" cxnId="{D487075E-CD62-486B-A2C5-14FEC91A5C54}">
      <dgm:prSet/>
      <dgm:spPr/>
      <dgm:t>
        <a:bodyPr/>
        <a:lstStyle/>
        <a:p>
          <a:endParaRPr lang="en-US"/>
        </a:p>
      </dgm:t>
    </dgm:pt>
    <dgm:pt modelId="{44FAF792-2B9D-4989-A872-6BD9DD95EDB9}" type="sibTrans" cxnId="{D487075E-CD62-486B-A2C5-14FEC91A5C54}">
      <dgm:prSet/>
      <dgm:spPr/>
      <dgm:t>
        <a:bodyPr/>
        <a:lstStyle/>
        <a:p>
          <a:endParaRPr lang="en-US"/>
        </a:p>
      </dgm:t>
    </dgm:pt>
    <dgm:pt modelId="{B5DBE6D6-0089-4773-AC50-3E561A5D7734}" type="pres">
      <dgm:prSet presAssocID="{A4D6EE02-A73B-40AA-BBD5-191B5C816B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60B641-12DF-4951-B799-001059D90210}" type="pres">
      <dgm:prSet presAssocID="{47022CC5-EFE3-4C4B-B00E-F3EFA732A11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E8A5F-8ECE-4CA1-B8FF-8A95810C0B50}" type="pres">
      <dgm:prSet presAssocID="{07642093-21A6-4A45-BAEB-193CF4329E26}" presName="sibTrans" presStyleCnt="0"/>
      <dgm:spPr/>
    </dgm:pt>
    <dgm:pt modelId="{5AFBF5CD-6256-41B1-B4F3-E5525106FF17}" type="pres">
      <dgm:prSet presAssocID="{848F73C0-C96A-4190-9A24-1FDC7C01569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C968C-1C17-49DC-A348-3388C8BAFD3E}" type="pres">
      <dgm:prSet presAssocID="{4631EC46-AD19-4161-9146-DEECBA80D730}" presName="sibTrans" presStyleCnt="0"/>
      <dgm:spPr/>
    </dgm:pt>
    <dgm:pt modelId="{D828B953-1FF6-4471-8B07-C45E522D5F3A}" type="pres">
      <dgm:prSet presAssocID="{7F698C65-F6A5-4ACA-AA99-F4A74BC54F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696BF9-C4D5-4C2F-BAEE-553B02FB52F8}" type="pres">
      <dgm:prSet presAssocID="{1A398B6E-83CA-4284-9037-CC8BEFD244B8}" presName="sibTrans" presStyleCnt="0"/>
      <dgm:spPr/>
    </dgm:pt>
    <dgm:pt modelId="{D0062D7E-9562-4FB5-A688-C7D7E54A3194}" type="pres">
      <dgm:prSet presAssocID="{35E1F225-6092-4ECB-8336-76C815A0A1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AD4CD-5AC3-4A34-A7C2-16DCFFD4D5C3}" type="pres">
      <dgm:prSet presAssocID="{2C82E525-6F93-4F78-A386-46FFA1B3F00B}" presName="sibTrans" presStyleCnt="0"/>
      <dgm:spPr/>
    </dgm:pt>
    <dgm:pt modelId="{E920296C-43C0-4A0D-8ED7-482F92CCCD7E}" type="pres">
      <dgm:prSet presAssocID="{C39BEE80-2C7D-4C7B-951A-6B3282ACBC6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CADE8-C156-4322-999D-8F891625C50B}" type="pres">
      <dgm:prSet presAssocID="{2039CC72-0106-4E38-BF07-601888E8ED11}" presName="sibTrans" presStyleCnt="0"/>
      <dgm:spPr/>
    </dgm:pt>
    <dgm:pt modelId="{E0DCBF8E-DBD5-4752-977B-77400D11B429}" type="pres">
      <dgm:prSet presAssocID="{328A434A-CAB0-4820-AD46-85626307F29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2B1610-033F-6245-BD5A-738AD15043E5}" type="presOf" srcId="{7F698C65-F6A5-4ACA-AA99-F4A74BC54FCF}" destId="{D828B953-1FF6-4471-8B07-C45E522D5F3A}" srcOrd="0" destOrd="0" presId="urn:microsoft.com/office/officeart/2005/8/layout/default#3"/>
    <dgm:cxn modelId="{638CE6B9-D601-C943-A29A-5750ABAED923}" type="presOf" srcId="{C39BEE80-2C7D-4C7B-951A-6B3282ACBC63}" destId="{E920296C-43C0-4A0D-8ED7-482F92CCCD7E}" srcOrd="0" destOrd="0" presId="urn:microsoft.com/office/officeart/2005/8/layout/default#3"/>
    <dgm:cxn modelId="{47FA988F-F850-4710-A11D-18883F50D418}" srcId="{A4D6EE02-A73B-40AA-BBD5-191B5C816BE2}" destId="{C39BEE80-2C7D-4C7B-951A-6B3282ACBC63}" srcOrd="4" destOrd="0" parTransId="{B453F359-47C8-481E-9160-E01FB9BCBC18}" sibTransId="{2039CC72-0106-4E38-BF07-601888E8ED11}"/>
    <dgm:cxn modelId="{2A702339-EACE-E342-B595-20B35AC97238}" type="presOf" srcId="{A4D6EE02-A73B-40AA-BBD5-191B5C816BE2}" destId="{B5DBE6D6-0089-4773-AC50-3E561A5D7734}" srcOrd="0" destOrd="0" presId="urn:microsoft.com/office/officeart/2005/8/layout/default#3"/>
    <dgm:cxn modelId="{A92750AD-5687-3948-804B-325C9A719FBA}" type="presOf" srcId="{47022CC5-EFE3-4C4B-B00E-F3EFA732A115}" destId="{4B60B641-12DF-4951-B799-001059D90210}" srcOrd="0" destOrd="0" presId="urn:microsoft.com/office/officeart/2005/8/layout/default#3"/>
    <dgm:cxn modelId="{0E66E3DF-166F-454A-8A2D-DE3E34F56BFF}" type="presOf" srcId="{328A434A-CAB0-4820-AD46-85626307F298}" destId="{E0DCBF8E-DBD5-4752-977B-77400D11B429}" srcOrd="0" destOrd="0" presId="urn:microsoft.com/office/officeart/2005/8/layout/default#3"/>
    <dgm:cxn modelId="{75567853-7290-B941-A32F-59904CA1A09A}" type="presOf" srcId="{848F73C0-C96A-4190-9A24-1FDC7C01569A}" destId="{5AFBF5CD-6256-41B1-B4F3-E5525106FF17}" srcOrd="0" destOrd="0" presId="urn:microsoft.com/office/officeart/2005/8/layout/default#3"/>
    <dgm:cxn modelId="{F47810C5-D605-4E86-904C-76FC4FC52860}" srcId="{A4D6EE02-A73B-40AA-BBD5-191B5C816BE2}" destId="{848F73C0-C96A-4190-9A24-1FDC7C01569A}" srcOrd="1" destOrd="0" parTransId="{FC7FC132-8579-41F6-971F-F895680A1995}" sibTransId="{4631EC46-AD19-4161-9146-DEECBA80D730}"/>
    <dgm:cxn modelId="{1400B651-D321-4C25-835A-391C21EDFCD8}" srcId="{A4D6EE02-A73B-40AA-BBD5-191B5C816BE2}" destId="{35E1F225-6092-4ECB-8336-76C815A0A1BF}" srcOrd="3" destOrd="0" parTransId="{711D7120-E580-4097-8737-98FFD4CFA755}" sibTransId="{2C82E525-6F93-4F78-A386-46FFA1B3F00B}"/>
    <dgm:cxn modelId="{3944328F-AE4D-6642-9B42-DCEDAB06C746}" type="presOf" srcId="{35E1F225-6092-4ECB-8336-76C815A0A1BF}" destId="{D0062D7E-9562-4FB5-A688-C7D7E54A3194}" srcOrd="0" destOrd="0" presId="urn:microsoft.com/office/officeart/2005/8/layout/default#3"/>
    <dgm:cxn modelId="{A07D96A5-0AAC-4192-B271-F544F4965A3E}" srcId="{A4D6EE02-A73B-40AA-BBD5-191B5C816BE2}" destId="{7F698C65-F6A5-4ACA-AA99-F4A74BC54FCF}" srcOrd="2" destOrd="0" parTransId="{97D5FB00-6C17-4C15-8419-95B40CC018C9}" sibTransId="{1A398B6E-83CA-4284-9037-CC8BEFD244B8}"/>
    <dgm:cxn modelId="{12BB3B14-89BD-48B1-AB3E-10C08350D6A6}" srcId="{A4D6EE02-A73B-40AA-BBD5-191B5C816BE2}" destId="{47022CC5-EFE3-4C4B-B00E-F3EFA732A115}" srcOrd="0" destOrd="0" parTransId="{32EE413D-6ABD-4CB7-93F3-FBBCF9BB14D3}" sibTransId="{07642093-21A6-4A45-BAEB-193CF4329E26}"/>
    <dgm:cxn modelId="{D487075E-CD62-486B-A2C5-14FEC91A5C54}" srcId="{A4D6EE02-A73B-40AA-BBD5-191B5C816BE2}" destId="{328A434A-CAB0-4820-AD46-85626307F298}" srcOrd="5" destOrd="0" parTransId="{849FF4F0-2200-4647-A168-BDA7EC990591}" sibTransId="{44FAF792-2B9D-4989-A872-6BD9DD95EDB9}"/>
    <dgm:cxn modelId="{DA9A5797-61FB-F742-B99D-33512DD9CDF9}" type="presParOf" srcId="{B5DBE6D6-0089-4773-AC50-3E561A5D7734}" destId="{4B60B641-12DF-4951-B799-001059D90210}" srcOrd="0" destOrd="0" presId="urn:microsoft.com/office/officeart/2005/8/layout/default#3"/>
    <dgm:cxn modelId="{0260DBF5-D027-334D-88E0-7926CB01C9B2}" type="presParOf" srcId="{B5DBE6D6-0089-4773-AC50-3E561A5D7734}" destId="{090E8A5F-8ECE-4CA1-B8FF-8A95810C0B50}" srcOrd="1" destOrd="0" presId="urn:microsoft.com/office/officeart/2005/8/layout/default#3"/>
    <dgm:cxn modelId="{DEA26D48-4E7E-9944-B947-BF2984E32D6F}" type="presParOf" srcId="{B5DBE6D6-0089-4773-AC50-3E561A5D7734}" destId="{5AFBF5CD-6256-41B1-B4F3-E5525106FF17}" srcOrd="2" destOrd="0" presId="urn:microsoft.com/office/officeart/2005/8/layout/default#3"/>
    <dgm:cxn modelId="{8298185F-C6A6-4142-8F5C-FD1FE31AE6D8}" type="presParOf" srcId="{B5DBE6D6-0089-4773-AC50-3E561A5D7734}" destId="{49CC968C-1C17-49DC-A348-3388C8BAFD3E}" srcOrd="3" destOrd="0" presId="urn:microsoft.com/office/officeart/2005/8/layout/default#3"/>
    <dgm:cxn modelId="{5E2174A7-E599-B442-B515-1E8460507654}" type="presParOf" srcId="{B5DBE6D6-0089-4773-AC50-3E561A5D7734}" destId="{D828B953-1FF6-4471-8B07-C45E522D5F3A}" srcOrd="4" destOrd="0" presId="urn:microsoft.com/office/officeart/2005/8/layout/default#3"/>
    <dgm:cxn modelId="{A64898DC-190A-CA4E-8805-CC7180E9F6FB}" type="presParOf" srcId="{B5DBE6D6-0089-4773-AC50-3E561A5D7734}" destId="{6A696BF9-C4D5-4C2F-BAEE-553B02FB52F8}" srcOrd="5" destOrd="0" presId="urn:microsoft.com/office/officeart/2005/8/layout/default#3"/>
    <dgm:cxn modelId="{1BFC0F3F-4222-E74D-871A-53206F3134CF}" type="presParOf" srcId="{B5DBE6D6-0089-4773-AC50-3E561A5D7734}" destId="{D0062D7E-9562-4FB5-A688-C7D7E54A3194}" srcOrd="6" destOrd="0" presId="urn:microsoft.com/office/officeart/2005/8/layout/default#3"/>
    <dgm:cxn modelId="{D39D41A4-6F1F-B346-8CBA-F5839C41B917}" type="presParOf" srcId="{B5DBE6D6-0089-4773-AC50-3E561A5D7734}" destId="{352AD4CD-5AC3-4A34-A7C2-16DCFFD4D5C3}" srcOrd="7" destOrd="0" presId="urn:microsoft.com/office/officeart/2005/8/layout/default#3"/>
    <dgm:cxn modelId="{83EDE96D-44E5-BF4A-9823-78B4C170FE44}" type="presParOf" srcId="{B5DBE6D6-0089-4773-AC50-3E561A5D7734}" destId="{E920296C-43C0-4A0D-8ED7-482F92CCCD7E}" srcOrd="8" destOrd="0" presId="urn:microsoft.com/office/officeart/2005/8/layout/default#3"/>
    <dgm:cxn modelId="{CCA968D2-F43A-EA4E-82DD-549E762C7B67}" type="presParOf" srcId="{B5DBE6D6-0089-4773-AC50-3E561A5D7734}" destId="{CBACADE8-C156-4322-999D-8F891625C50B}" srcOrd="9" destOrd="0" presId="urn:microsoft.com/office/officeart/2005/8/layout/default#3"/>
    <dgm:cxn modelId="{B0D2F426-271E-C643-9821-4F9084EA3615}" type="presParOf" srcId="{B5DBE6D6-0089-4773-AC50-3E561A5D7734}" destId="{E0DCBF8E-DBD5-4752-977B-77400D11B429}" srcOrd="1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EB0704-D95D-40A6-8C26-14E828CDB00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20244DE-EDD2-4F0E-86E4-204BBCE878D3}">
      <dgm:prSet phldrT="[Text]" custT="1"/>
      <dgm:spPr/>
      <dgm:t>
        <a:bodyPr/>
        <a:lstStyle/>
        <a:p>
          <a:pPr algn="l"/>
          <a:r>
            <a:rPr lang="en-US" sz="3200" dirty="0" smtClean="0"/>
            <a:t>Leading in Higher- Performing School</a:t>
          </a:r>
          <a:endParaRPr lang="en-US" sz="3200" dirty="0"/>
        </a:p>
      </dgm:t>
    </dgm:pt>
    <dgm:pt modelId="{18514913-9504-49D8-8ABA-FF2C41FF4FF8}" type="parTrans" cxnId="{A7B04B4B-C09A-4457-BA76-4FE8B1323F1D}">
      <dgm:prSet/>
      <dgm:spPr/>
      <dgm:t>
        <a:bodyPr/>
        <a:lstStyle/>
        <a:p>
          <a:endParaRPr lang="en-US"/>
        </a:p>
      </dgm:t>
    </dgm:pt>
    <dgm:pt modelId="{33E861FD-C327-4ED9-8EA0-29A7B818ACFF}" type="sibTrans" cxnId="{A7B04B4B-C09A-4457-BA76-4FE8B1323F1D}">
      <dgm:prSet/>
      <dgm:spPr/>
      <dgm:t>
        <a:bodyPr/>
        <a:lstStyle/>
        <a:p>
          <a:endParaRPr lang="en-US"/>
        </a:p>
      </dgm:t>
    </dgm:pt>
    <dgm:pt modelId="{3AD069EA-1250-4643-95A8-A36A04142055}">
      <dgm:prSet phldrT="[Text]" custT="1"/>
      <dgm:spPr/>
      <dgm:t>
        <a:bodyPr/>
        <a:lstStyle/>
        <a:p>
          <a:pPr algn="r"/>
          <a:r>
            <a:rPr lang="en-US" sz="3200" dirty="0" smtClean="0"/>
            <a:t>Leading in Turnaround School</a:t>
          </a:r>
          <a:endParaRPr lang="en-US" sz="3200" dirty="0"/>
        </a:p>
      </dgm:t>
    </dgm:pt>
    <dgm:pt modelId="{824A1E4D-FF6B-4898-ACBB-4F2B90FF1512}" type="parTrans" cxnId="{00EC54DC-84F4-4B41-9027-00B623603083}">
      <dgm:prSet/>
      <dgm:spPr/>
      <dgm:t>
        <a:bodyPr/>
        <a:lstStyle/>
        <a:p>
          <a:endParaRPr lang="en-US"/>
        </a:p>
      </dgm:t>
    </dgm:pt>
    <dgm:pt modelId="{442A8BBA-C392-4587-9C86-7F93F1A6F508}" type="sibTrans" cxnId="{00EC54DC-84F4-4B41-9027-00B623603083}">
      <dgm:prSet/>
      <dgm:spPr/>
      <dgm:t>
        <a:bodyPr/>
        <a:lstStyle/>
        <a:p>
          <a:endParaRPr lang="en-US"/>
        </a:p>
      </dgm:t>
    </dgm:pt>
    <dgm:pt modelId="{AB56218A-1AF5-4B23-A77A-CFD61DA3B29C}" type="pres">
      <dgm:prSet presAssocID="{E2EB0704-D95D-40A6-8C26-14E828CDB003}" presName="compositeShape" presStyleCnt="0">
        <dgm:presLayoutVars>
          <dgm:chMax val="7"/>
          <dgm:dir/>
          <dgm:resizeHandles val="exact"/>
        </dgm:presLayoutVars>
      </dgm:prSet>
      <dgm:spPr/>
    </dgm:pt>
    <dgm:pt modelId="{9FFB7042-0C9E-43F4-A674-CD7DCE5E4CA0}" type="pres">
      <dgm:prSet presAssocID="{F20244DE-EDD2-4F0E-86E4-204BBCE878D3}" presName="circ1" presStyleLbl="vennNode1" presStyleIdx="0" presStyleCnt="2" custScaleX="124341"/>
      <dgm:spPr/>
      <dgm:t>
        <a:bodyPr/>
        <a:lstStyle/>
        <a:p>
          <a:endParaRPr lang="en-US"/>
        </a:p>
      </dgm:t>
    </dgm:pt>
    <dgm:pt modelId="{CD2994C3-867F-4C2F-B9C1-6397C70D40E4}" type="pres">
      <dgm:prSet presAssocID="{F20244DE-EDD2-4F0E-86E4-204BBCE878D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9060B4-7477-449A-80B2-DC26F76499FE}" type="pres">
      <dgm:prSet presAssocID="{3AD069EA-1250-4643-95A8-A36A04142055}" presName="circ2" presStyleLbl="vennNode1" presStyleIdx="1" presStyleCnt="2" custScaleX="121144"/>
      <dgm:spPr/>
      <dgm:t>
        <a:bodyPr/>
        <a:lstStyle/>
        <a:p>
          <a:endParaRPr lang="en-US"/>
        </a:p>
      </dgm:t>
    </dgm:pt>
    <dgm:pt modelId="{7551A4DE-100F-4A92-B825-37A1DCC3FA9F}" type="pres">
      <dgm:prSet presAssocID="{3AD069EA-1250-4643-95A8-A36A0414205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405B53-8B65-DC43-A22B-C3A80D2B4643}" type="presOf" srcId="{E2EB0704-D95D-40A6-8C26-14E828CDB003}" destId="{AB56218A-1AF5-4B23-A77A-CFD61DA3B29C}" srcOrd="0" destOrd="0" presId="urn:microsoft.com/office/officeart/2005/8/layout/venn1"/>
    <dgm:cxn modelId="{7F80B301-EE1F-7641-A873-FE574C423E4D}" type="presOf" srcId="{F20244DE-EDD2-4F0E-86E4-204BBCE878D3}" destId="{9FFB7042-0C9E-43F4-A674-CD7DCE5E4CA0}" srcOrd="0" destOrd="0" presId="urn:microsoft.com/office/officeart/2005/8/layout/venn1"/>
    <dgm:cxn modelId="{78A5B576-EC77-BC48-9E3C-8FE3206B7F9D}" type="presOf" srcId="{3AD069EA-1250-4643-95A8-A36A04142055}" destId="{C89060B4-7477-449A-80B2-DC26F76499FE}" srcOrd="0" destOrd="0" presId="urn:microsoft.com/office/officeart/2005/8/layout/venn1"/>
    <dgm:cxn modelId="{A7B04B4B-C09A-4457-BA76-4FE8B1323F1D}" srcId="{E2EB0704-D95D-40A6-8C26-14E828CDB003}" destId="{F20244DE-EDD2-4F0E-86E4-204BBCE878D3}" srcOrd="0" destOrd="0" parTransId="{18514913-9504-49D8-8ABA-FF2C41FF4FF8}" sibTransId="{33E861FD-C327-4ED9-8EA0-29A7B818ACFF}"/>
    <dgm:cxn modelId="{7BF5C9CD-E029-D642-9DA5-6FFC5B4A855F}" type="presOf" srcId="{F20244DE-EDD2-4F0E-86E4-204BBCE878D3}" destId="{CD2994C3-867F-4C2F-B9C1-6397C70D40E4}" srcOrd="1" destOrd="0" presId="urn:microsoft.com/office/officeart/2005/8/layout/venn1"/>
    <dgm:cxn modelId="{00EC54DC-84F4-4B41-9027-00B623603083}" srcId="{E2EB0704-D95D-40A6-8C26-14E828CDB003}" destId="{3AD069EA-1250-4643-95A8-A36A04142055}" srcOrd="1" destOrd="0" parTransId="{824A1E4D-FF6B-4898-ACBB-4F2B90FF1512}" sibTransId="{442A8BBA-C392-4587-9C86-7F93F1A6F508}"/>
    <dgm:cxn modelId="{A9F35616-B3C7-024D-AB25-02F6769A6961}" type="presOf" srcId="{3AD069EA-1250-4643-95A8-A36A04142055}" destId="{7551A4DE-100F-4A92-B825-37A1DCC3FA9F}" srcOrd="1" destOrd="0" presId="urn:microsoft.com/office/officeart/2005/8/layout/venn1"/>
    <dgm:cxn modelId="{6CCD4C53-056D-C844-AE3F-7917BDBB9B8E}" type="presParOf" srcId="{AB56218A-1AF5-4B23-A77A-CFD61DA3B29C}" destId="{9FFB7042-0C9E-43F4-A674-CD7DCE5E4CA0}" srcOrd="0" destOrd="0" presId="urn:microsoft.com/office/officeart/2005/8/layout/venn1"/>
    <dgm:cxn modelId="{D02A6551-A5F5-0D4B-BE4D-FD4C215452AE}" type="presParOf" srcId="{AB56218A-1AF5-4B23-A77A-CFD61DA3B29C}" destId="{CD2994C3-867F-4C2F-B9C1-6397C70D40E4}" srcOrd="1" destOrd="0" presId="urn:microsoft.com/office/officeart/2005/8/layout/venn1"/>
    <dgm:cxn modelId="{379FA256-D831-CA46-8DAE-AD481472E245}" type="presParOf" srcId="{AB56218A-1AF5-4B23-A77A-CFD61DA3B29C}" destId="{C89060B4-7477-449A-80B2-DC26F76499FE}" srcOrd="2" destOrd="0" presId="urn:microsoft.com/office/officeart/2005/8/layout/venn1"/>
    <dgm:cxn modelId="{12769DCA-3E8E-304B-BC93-E12A6628C053}" type="presParOf" srcId="{AB56218A-1AF5-4B23-A77A-CFD61DA3B29C}" destId="{7551A4DE-100F-4A92-B825-37A1DCC3FA9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8D4AF1-AF46-D448-9B4D-EDE1397FE02D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FE3145-9CAC-3E48-8900-F8DD75BC7F42}">
      <dgm:prSet phldrT="[Text]"/>
      <dgm:spPr/>
      <dgm:t>
        <a:bodyPr/>
        <a:lstStyle/>
        <a:p>
          <a:r>
            <a:rPr lang="en-US" dirty="0" smtClean="0"/>
            <a:t>Driving for Results</a:t>
          </a:r>
          <a:endParaRPr lang="en-US" dirty="0"/>
        </a:p>
      </dgm:t>
    </dgm:pt>
    <dgm:pt modelId="{8D6B4A2F-F24E-0643-B2D4-13A30A05EAF5}" type="parTrans" cxnId="{46060F36-5BB3-604B-9FC8-B5368F9867C0}">
      <dgm:prSet/>
      <dgm:spPr/>
      <dgm:t>
        <a:bodyPr/>
        <a:lstStyle/>
        <a:p>
          <a:endParaRPr lang="en-US"/>
        </a:p>
      </dgm:t>
    </dgm:pt>
    <dgm:pt modelId="{EF02D005-C8F1-1448-9737-D26631A1F8F7}" type="sibTrans" cxnId="{46060F36-5BB3-604B-9FC8-B5368F9867C0}">
      <dgm:prSet/>
      <dgm:spPr/>
      <dgm:t>
        <a:bodyPr/>
        <a:lstStyle/>
        <a:p>
          <a:endParaRPr lang="en-US"/>
        </a:p>
      </dgm:t>
    </dgm:pt>
    <dgm:pt modelId="{BF744D4E-718F-2743-975C-598AFA9D5E2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en-US" sz="1600" dirty="0" smtClean="0"/>
            <a:t>Achievement /</a:t>
          </a:r>
          <a:br>
            <a:rPr lang="en-US" sz="1600" dirty="0" smtClean="0"/>
          </a:br>
          <a:r>
            <a:rPr lang="en-US" sz="1600" dirty="0" smtClean="0"/>
            <a:t>Focus on Results</a:t>
          </a:r>
          <a:endParaRPr lang="en-US" sz="1600" dirty="0"/>
        </a:p>
      </dgm:t>
    </dgm:pt>
    <dgm:pt modelId="{D9CF2BB0-2D7A-A340-8E35-EE4F463AE828}" type="parTrans" cxnId="{9EAD5FF4-E9C9-0547-8C80-A67D0C82BB7D}">
      <dgm:prSet/>
      <dgm:spPr/>
      <dgm:t>
        <a:bodyPr/>
        <a:lstStyle/>
        <a:p>
          <a:endParaRPr lang="en-US"/>
        </a:p>
      </dgm:t>
    </dgm:pt>
    <dgm:pt modelId="{5101DF01-34A4-0F40-AB77-B52396B500D1}" type="sibTrans" cxnId="{9EAD5FF4-E9C9-0547-8C80-A67D0C82BB7D}">
      <dgm:prSet/>
      <dgm:spPr/>
      <dgm:t>
        <a:bodyPr/>
        <a:lstStyle/>
        <a:p>
          <a:endParaRPr lang="en-US"/>
        </a:p>
      </dgm:t>
    </dgm:pt>
    <dgm:pt modelId="{9D4EE2B5-BBA7-2A48-9960-E2CAE5E0D5A6}">
      <dgm:prSet phldrT="[Text]"/>
      <dgm:spPr/>
      <dgm:t>
        <a:bodyPr/>
        <a:lstStyle/>
        <a:p>
          <a:r>
            <a:rPr lang="en-US" dirty="0" smtClean="0"/>
            <a:t>Influencing for Results</a:t>
          </a:r>
          <a:endParaRPr lang="en-US" dirty="0"/>
        </a:p>
      </dgm:t>
    </dgm:pt>
    <dgm:pt modelId="{BF454D95-38B2-C546-92C5-782135CD28A9}" type="parTrans" cxnId="{F072E863-3EFD-5F4B-A504-26A46A35BBF3}">
      <dgm:prSet/>
      <dgm:spPr/>
      <dgm:t>
        <a:bodyPr/>
        <a:lstStyle/>
        <a:p>
          <a:endParaRPr lang="en-US"/>
        </a:p>
      </dgm:t>
    </dgm:pt>
    <dgm:pt modelId="{B670FED7-C789-4F4C-9538-7A7C3004F85D}" type="sibTrans" cxnId="{F072E863-3EFD-5F4B-A504-26A46A35BBF3}">
      <dgm:prSet/>
      <dgm:spPr/>
      <dgm:t>
        <a:bodyPr/>
        <a:lstStyle/>
        <a:p>
          <a:endParaRPr lang="en-US"/>
        </a:p>
      </dgm:t>
    </dgm:pt>
    <dgm:pt modelId="{DD70FF4D-0299-C142-92FE-6CF888639005}">
      <dgm:prSet phldrT="[Text]" custT="1"/>
      <dgm:spPr/>
      <dgm:t>
        <a:bodyPr/>
        <a:lstStyle/>
        <a:p>
          <a:pPr>
            <a:spcBef>
              <a:spcPts val="1200"/>
            </a:spcBef>
            <a:spcAft>
              <a:spcPts val="1200"/>
            </a:spcAft>
          </a:pPr>
          <a:r>
            <a:rPr lang="en-US" sz="1600" dirty="0" smtClean="0"/>
            <a:t>Impact and Influence</a:t>
          </a:r>
          <a:endParaRPr lang="en-US" sz="1600" dirty="0"/>
        </a:p>
      </dgm:t>
    </dgm:pt>
    <dgm:pt modelId="{902D9E41-121C-4548-9B3B-601D2D49AFAA}" type="parTrans" cxnId="{8EC40976-250A-B842-8418-5997FC5C075D}">
      <dgm:prSet/>
      <dgm:spPr/>
      <dgm:t>
        <a:bodyPr/>
        <a:lstStyle/>
        <a:p>
          <a:endParaRPr lang="en-US"/>
        </a:p>
      </dgm:t>
    </dgm:pt>
    <dgm:pt modelId="{3AFE4F91-2D66-F24A-B9A8-252C802D8195}" type="sibTrans" cxnId="{8EC40976-250A-B842-8418-5997FC5C075D}">
      <dgm:prSet/>
      <dgm:spPr/>
      <dgm:t>
        <a:bodyPr/>
        <a:lstStyle/>
        <a:p>
          <a:endParaRPr lang="en-US"/>
        </a:p>
      </dgm:t>
    </dgm:pt>
    <dgm:pt modelId="{DC70AB52-E59D-E94F-9382-A866852C107B}">
      <dgm:prSet phldrT="[Text]"/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 smtClean="0"/>
            <a:t>Problem Solving</a:t>
          </a:r>
          <a:endParaRPr lang="en-US" dirty="0"/>
        </a:p>
      </dgm:t>
    </dgm:pt>
    <dgm:pt modelId="{56A66DDF-A4CC-D64D-8ABB-F404FFFB2A18}" type="parTrans" cxnId="{9E6A2C85-73BE-084A-B6D8-BB2FAB7AB738}">
      <dgm:prSet/>
      <dgm:spPr/>
      <dgm:t>
        <a:bodyPr/>
        <a:lstStyle/>
        <a:p>
          <a:endParaRPr lang="en-US"/>
        </a:p>
      </dgm:t>
    </dgm:pt>
    <dgm:pt modelId="{9E721D3E-291F-5B45-A3AA-9BB6760E19DF}" type="sibTrans" cxnId="{9E6A2C85-73BE-084A-B6D8-BB2FAB7AB738}">
      <dgm:prSet/>
      <dgm:spPr/>
      <dgm:t>
        <a:bodyPr/>
        <a:lstStyle/>
        <a:p>
          <a:endParaRPr lang="en-US"/>
        </a:p>
      </dgm:t>
    </dgm:pt>
    <dgm:pt modelId="{7E74DDD4-B4C7-A845-AE00-15A667B78B60}">
      <dgm:prSet phldrT="[Text]" custT="1"/>
      <dgm:spPr/>
      <dgm:t>
        <a:bodyPr/>
        <a:lstStyle/>
        <a:p>
          <a:pPr marL="168275" indent="-168275">
            <a:spcAft>
              <a:spcPts val="600"/>
            </a:spcAft>
          </a:pPr>
          <a:r>
            <a:rPr lang="en-US" sz="1600" dirty="0" smtClean="0"/>
            <a:t>Analytical Thinking</a:t>
          </a:r>
          <a:br>
            <a:rPr lang="en-US" sz="1600" dirty="0" smtClean="0"/>
          </a:br>
          <a:r>
            <a:rPr lang="en-US" sz="800" dirty="0" smtClean="0"/>
            <a:t> </a:t>
          </a:r>
          <a:endParaRPr lang="en-US" sz="1600" dirty="0"/>
        </a:p>
      </dgm:t>
    </dgm:pt>
    <dgm:pt modelId="{E72F052A-A293-554D-97CE-08FB6DCC2C66}" type="parTrans" cxnId="{2C8E8DB9-D2B6-3B46-BE87-4DE3A03858C4}">
      <dgm:prSet/>
      <dgm:spPr/>
      <dgm:t>
        <a:bodyPr/>
        <a:lstStyle/>
        <a:p>
          <a:endParaRPr lang="en-US"/>
        </a:p>
      </dgm:t>
    </dgm:pt>
    <dgm:pt modelId="{099BEBBF-9D80-C144-99AF-C51A50EC57C8}" type="sibTrans" cxnId="{2C8E8DB9-D2B6-3B46-BE87-4DE3A03858C4}">
      <dgm:prSet/>
      <dgm:spPr/>
      <dgm:t>
        <a:bodyPr/>
        <a:lstStyle/>
        <a:p>
          <a:endParaRPr lang="en-US"/>
        </a:p>
      </dgm:t>
    </dgm:pt>
    <dgm:pt modelId="{8B077F5C-D97A-9E45-9E4E-BA220A161DD1}">
      <dgm:prSet phldrT="[Text]" custT="1"/>
      <dgm:spPr/>
      <dgm:t>
        <a:bodyPr/>
        <a:lstStyle/>
        <a:p>
          <a:pPr marL="168275" indent="-168275">
            <a:spcAft>
              <a:spcPts val="600"/>
            </a:spcAft>
          </a:pPr>
          <a:r>
            <a:rPr lang="en-US" sz="1600" dirty="0" smtClean="0"/>
            <a:t>Conceptual Thinking</a:t>
          </a:r>
          <a:endParaRPr lang="en-US" sz="1600" dirty="0"/>
        </a:p>
      </dgm:t>
    </dgm:pt>
    <dgm:pt modelId="{2F27F7AB-724A-204B-AC69-EE7CF5589EC0}" type="parTrans" cxnId="{695D4D8E-2E66-564F-9822-F2AE80157FAB}">
      <dgm:prSet/>
      <dgm:spPr/>
      <dgm:t>
        <a:bodyPr/>
        <a:lstStyle/>
        <a:p>
          <a:endParaRPr lang="en-US"/>
        </a:p>
      </dgm:t>
    </dgm:pt>
    <dgm:pt modelId="{0B0724C9-D300-9048-99C7-030E5BA6FE10}" type="sibTrans" cxnId="{695D4D8E-2E66-564F-9822-F2AE80157FAB}">
      <dgm:prSet/>
      <dgm:spPr/>
      <dgm:t>
        <a:bodyPr/>
        <a:lstStyle/>
        <a:p>
          <a:endParaRPr lang="en-US"/>
        </a:p>
      </dgm:t>
    </dgm:pt>
    <dgm:pt modelId="{AEEC5059-1224-45E0-8C78-0CCBBC931F7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en-US" sz="1600" dirty="0" smtClean="0"/>
            <a:t>Monitoring &amp; Directiveness /</a:t>
          </a:r>
          <a:br>
            <a:rPr lang="en-US" sz="1600" dirty="0" smtClean="0"/>
          </a:br>
          <a:r>
            <a:rPr lang="en-US" sz="1600" dirty="0" smtClean="0"/>
            <a:t>Holding People Accountable</a:t>
          </a:r>
          <a:endParaRPr lang="en-US" sz="1600" dirty="0"/>
        </a:p>
      </dgm:t>
    </dgm:pt>
    <dgm:pt modelId="{A4329037-A39F-457A-8EAB-CBF97CCCDCB3}" type="parTrans" cxnId="{6F49284A-C22D-4797-A5B6-BAEF356DE305}">
      <dgm:prSet/>
      <dgm:spPr/>
      <dgm:t>
        <a:bodyPr/>
        <a:lstStyle/>
        <a:p>
          <a:endParaRPr lang="en-US"/>
        </a:p>
      </dgm:t>
    </dgm:pt>
    <dgm:pt modelId="{5F2CADEC-8272-4B54-9468-298196C5D845}" type="sibTrans" cxnId="{6F49284A-C22D-4797-A5B6-BAEF356DE305}">
      <dgm:prSet/>
      <dgm:spPr/>
      <dgm:t>
        <a:bodyPr/>
        <a:lstStyle/>
        <a:p>
          <a:endParaRPr lang="en-US"/>
        </a:p>
      </dgm:t>
    </dgm:pt>
    <dgm:pt modelId="{CA01B73D-4E39-474F-A6A1-0583F09F327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en-US" sz="1600" dirty="0" smtClean="0"/>
            <a:t>Initiative &amp; Persistence</a:t>
          </a:r>
          <a:endParaRPr lang="en-US" sz="1600" dirty="0"/>
        </a:p>
      </dgm:t>
    </dgm:pt>
    <dgm:pt modelId="{A955E2B2-DABA-4433-A5C1-25DE610404A4}" type="parTrans" cxnId="{EB0D4E70-DC7B-4E06-B2F5-714F61782028}">
      <dgm:prSet/>
      <dgm:spPr/>
      <dgm:t>
        <a:bodyPr/>
        <a:lstStyle/>
        <a:p>
          <a:endParaRPr lang="en-US"/>
        </a:p>
      </dgm:t>
    </dgm:pt>
    <dgm:pt modelId="{1CB0E7B3-889A-48E1-9125-511EEA187DBB}" type="sibTrans" cxnId="{EB0D4E70-DC7B-4E06-B2F5-714F61782028}">
      <dgm:prSet/>
      <dgm:spPr/>
      <dgm:t>
        <a:bodyPr/>
        <a:lstStyle/>
        <a:p>
          <a:endParaRPr lang="en-US"/>
        </a:p>
      </dgm:t>
    </dgm:pt>
    <dgm:pt modelId="{752A045B-2651-47B4-B7CF-2DB4BC7EEE1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en-US" sz="1600" dirty="0" smtClean="0"/>
            <a:t>Planning Ahead</a:t>
          </a:r>
          <a:endParaRPr lang="en-US" sz="1600" dirty="0"/>
        </a:p>
      </dgm:t>
    </dgm:pt>
    <dgm:pt modelId="{0DE486CC-E6EF-49B0-8CA9-5A3B7C27044D}" type="parTrans" cxnId="{BBFB33C5-0B32-4D27-954A-F71574D64A7F}">
      <dgm:prSet/>
      <dgm:spPr/>
      <dgm:t>
        <a:bodyPr/>
        <a:lstStyle/>
        <a:p>
          <a:endParaRPr lang="en-US"/>
        </a:p>
      </dgm:t>
    </dgm:pt>
    <dgm:pt modelId="{504407C7-7539-404C-96F7-3449AE50B3AD}" type="sibTrans" cxnId="{BBFB33C5-0B32-4D27-954A-F71574D64A7F}">
      <dgm:prSet/>
      <dgm:spPr/>
      <dgm:t>
        <a:bodyPr/>
        <a:lstStyle/>
        <a:p>
          <a:endParaRPr lang="en-US"/>
        </a:p>
      </dgm:t>
    </dgm:pt>
    <dgm:pt modelId="{BAA24409-1CC5-4917-BE4E-18FF39D2F65B}">
      <dgm:prSet/>
      <dgm:spPr/>
      <dgm:t>
        <a:bodyPr/>
        <a:lstStyle/>
        <a:p>
          <a:r>
            <a:rPr lang="en-US" dirty="0" smtClean="0"/>
            <a:t>Personal Effectiveness</a:t>
          </a:r>
          <a:endParaRPr lang="en-US" dirty="0"/>
        </a:p>
      </dgm:t>
    </dgm:pt>
    <dgm:pt modelId="{8A86104F-A6B5-4555-BFCF-EF3EC54F1168}" type="parTrans" cxnId="{9E5EAA98-AAA1-4C4F-8DD4-C95D962A6FD0}">
      <dgm:prSet/>
      <dgm:spPr/>
      <dgm:t>
        <a:bodyPr/>
        <a:lstStyle/>
        <a:p>
          <a:endParaRPr lang="en-US"/>
        </a:p>
      </dgm:t>
    </dgm:pt>
    <dgm:pt modelId="{9ED4D09A-1F32-48FA-BC44-1EBDB6795D19}" type="sibTrans" cxnId="{9E5EAA98-AAA1-4C4F-8DD4-C95D962A6FD0}">
      <dgm:prSet/>
      <dgm:spPr/>
      <dgm:t>
        <a:bodyPr/>
        <a:lstStyle/>
        <a:p>
          <a:endParaRPr lang="en-US"/>
        </a:p>
      </dgm:t>
    </dgm:pt>
    <dgm:pt modelId="{90EAA07D-88D9-43D5-82F1-08B28C18A806}">
      <dgm:prSet custT="1"/>
      <dgm:spPr/>
      <dgm:t>
        <a:bodyPr/>
        <a:lstStyle/>
        <a:p>
          <a:pPr>
            <a:spcBef>
              <a:spcPts val="1200"/>
            </a:spcBef>
            <a:spcAft>
              <a:spcPts val="1200"/>
            </a:spcAft>
          </a:pPr>
          <a:r>
            <a:rPr lang="en-US" sz="1600" dirty="0" smtClean="0"/>
            <a:t>Team Leadership /</a:t>
          </a:r>
          <a:br>
            <a:rPr lang="en-US" sz="1600" dirty="0" smtClean="0"/>
          </a:br>
          <a:r>
            <a:rPr lang="en-US" sz="1600" dirty="0" smtClean="0"/>
            <a:t>Engaging the Team</a:t>
          </a:r>
          <a:endParaRPr lang="en-US" sz="1600" dirty="0"/>
        </a:p>
      </dgm:t>
    </dgm:pt>
    <dgm:pt modelId="{A1C6E068-DD7E-47D0-B9B7-46664C91D198}" type="parTrans" cxnId="{9FBC73C3-0030-4879-A5F3-B5ECE8289750}">
      <dgm:prSet/>
      <dgm:spPr/>
      <dgm:t>
        <a:bodyPr/>
        <a:lstStyle/>
        <a:p>
          <a:endParaRPr lang="en-US"/>
        </a:p>
      </dgm:t>
    </dgm:pt>
    <dgm:pt modelId="{87528243-6935-41B3-B7EA-1629828C24CA}" type="sibTrans" cxnId="{9FBC73C3-0030-4879-A5F3-B5ECE8289750}">
      <dgm:prSet/>
      <dgm:spPr/>
      <dgm:t>
        <a:bodyPr/>
        <a:lstStyle/>
        <a:p>
          <a:endParaRPr lang="en-US"/>
        </a:p>
      </dgm:t>
    </dgm:pt>
    <dgm:pt modelId="{EB630272-D10B-4DE8-A90E-9DE772ACFD60}">
      <dgm:prSet custT="1"/>
      <dgm:spPr/>
      <dgm:t>
        <a:bodyPr/>
        <a:lstStyle/>
        <a:p>
          <a:pPr>
            <a:spcBef>
              <a:spcPts val="1200"/>
            </a:spcBef>
            <a:spcAft>
              <a:spcPts val="1200"/>
            </a:spcAft>
          </a:pPr>
          <a:r>
            <a:rPr lang="en-US" sz="1600" dirty="0" smtClean="0"/>
            <a:t>Developing Others</a:t>
          </a:r>
          <a:endParaRPr lang="en-US" sz="1600" dirty="0"/>
        </a:p>
      </dgm:t>
    </dgm:pt>
    <dgm:pt modelId="{86D2EE57-D3C2-4031-AF24-99C5B691C541}" type="parTrans" cxnId="{F67113D9-62F3-4527-B0EF-5E96A5CB9EAD}">
      <dgm:prSet/>
      <dgm:spPr/>
      <dgm:t>
        <a:bodyPr/>
        <a:lstStyle/>
        <a:p>
          <a:endParaRPr lang="en-US"/>
        </a:p>
      </dgm:t>
    </dgm:pt>
    <dgm:pt modelId="{FA1B43D8-8321-4934-9B61-D6DE2518907A}" type="sibTrans" cxnId="{F67113D9-62F3-4527-B0EF-5E96A5CB9EAD}">
      <dgm:prSet/>
      <dgm:spPr/>
      <dgm:t>
        <a:bodyPr/>
        <a:lstStyle/>
        <a:p>
          <a:endParaRPr lang="en-US"/>
        </a:p>
      </dgm:t>
    </dgm:pt>
    <dgm:pt modelId="{9B6C9603-43DC-3549-AB54-362019D3EF75}" type="pres">
      <dgm:prSet presAssocID="{438D4AF1-AF46-D448-9B4D-EDE1397FE02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979557-5E8C-CD43-8428-040F7BEF13D3}" type="pres">
      <dgm:prSet presAssocID="{438D4AF1-AF46-D448-9B4D-EDE1397FE02D}" presName="children" presStyleCnt="0"/>
      <dgm:spPr/>
    </dgm:pt>
    <dgm:pt modelId="{01740BD4-BCFC-B847-9270-6F6F18BE9723}" type="pres">
      <dgm:prSet presAssocID="{438D4AF1-AF46-D448-9B4D-EDE1397FE02D}" presName="child1group" presStyleCnt="0"/>
      <dgm:spPr/>
    </dgm:pt>
    <dgm:pt modelId="{D14589A6-406C-2840-BC6A-76E85B243014}" type="pres">
      <dgm:prSet presAssocID="{438D4AF1-AF46-D448-9B4D-EDE1397FE02D}" presName="child1" presStyleLbl="bgAcc1" presStyleIdx="0" presStyleCnt="3" custScaleX="178112" custScaleY="186621" custLinFactNeighborX="-42600" custLinFactNeighborY="2487"/>
      <dgm:spPr/>
      <dgm:t>
        <a:bodyPr/>
        <a:lstStyle/>
        <a:p>
          <a:endParaRPr lang="en-US"/>
        </a:p>
      </dgm:t>
    </dgm:pt>
    <dgm:pt modelId="{EABB9A0C-4530-A94E-932F-C7D75AB0B50A}" type="pres">
      <dgm:prSet presAssocID="{438D4AF1-AF46-D448-9B4D-EDE1397FE02D}" presName="child1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90C12-2A3A-344B-AA57-492DEEC54954}" type="pres">
      <dgm:prSet presAssocID="{438D4AF1-AF46-D448-9B4D-EDE1397FE02D}" presName="child2group" presStyleCnt="0"/>
      <dgm:spPr/>
    </dgm:pt>
    <dgm:pt modelId="{F81F5FA6-39BA-FC48-8587-90E18799D561}" type="pres">
      <dgm:prSet presAssocID="{438D4AF1-AF46-D448-9B4D-EDE1397FE02D}" presName="child2" presStyleLbl="bgAcc1" presStyleIdx="1" presStyleCnt="3" custScaleX="157481" custScaleY="166976" custLinFactNeighborX="55344" custLinFactNeighborY="-5522"/>
      <dgm:spPr/>
      <dgm:t>
        <a:bodyPr/>
        <a:lstStyle/>
        <a:p>
          <a:endParaRPr lang="en-US"/>
        </a:p>
      </dgm:t>
    </dgm:pt>
    <dgm:pt modelId="{27DC3BC4-CA0C-474A-BBA5-DCF1F164A4AE}" type="pres">
      <dgm:prSet presAssocID="{438D4AF1-AF46-D448-9B4D-EDE1397FE02D}" presName="child2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02CDB-86E5-9546-8C94-C434BC25430F}" type="pres">
      <dgm:prSet presAssocID="{438D4AF1-AF46-D448-9B4D-EDE1397FE02D}" presName="child3group" presStyleCnt="0"/>
      <dgm:spPr/>
    </dgm:pt>
    <dgm:pt modelId="{54A7FFC7-1686-4641-A332-6CC69AF0FB47}" type="pres">
      <dgm:prSet presAssocID="{438D4AF1-AF46-D448-9B4D-EDE1397FE02D}" presName="child3" presStyleLbl="bgAcc1" presStyleIdx="2" presStyleCnt="3" custScaleX="152455" custScaleY="113307" custLinFactNeighborX="50522" custLinFactNeighborY="-39824"/>
      <dgm:spPr/>
      <dgm:t>
        <a:bodyPr/>
        <a:lstStyle/>
        <a:p>
          <a:endParaRPr lang="en-US"/>
        </a:p>
      </dgm:t>
    </dgm:pt>
    <dgm:pt modelId="{8AA60D03-5447-534E-886D-0A7FF0AFBE72}" type="pres">
      <dgm:prSet presAssocID="{438D4AF1-AF46-D448-9B4D-EDE1397FE02D}" presName="child3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897CB-9D50-D143-8406-D29A3A05B209}" type="pres">
      <dgm:prSet presAssocID="{438D4AF1-AF46-D448-9B4D-EDE1397FE02D}" presName="childPlaceholder" presStyleCnt="0"/>
      <dgm:spPr/>
    </dgm:pt>
    <dgm:pt modelId="{420C11CE-7A27-CC48-B45F-E7673E58A9F9}" type="pres">
      <dgm:prSet presAssocID="{438D4AF1-AF46-D448-9B4D-EDE1397FE02D}" presName="circle" presStyleCnt="0"/>
      <dgm:spPr/>
    </dgm:pt>
    <dgm:pt modelId="{5BF82078-0B5F-9540-B6A9-2C450AD82B33}" type="pres">
      <dgm:prSet presAssocID="{438D4AF1-AF46-D448-9B4D-EDE1397FE02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6FBFD-BE0D-3C4D-B302-E437BF3097B8}" type="pres">
      <dgm:prSet presAssocID="{438D4AF1-AF46-D448-9B4D-EDE1397FE02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9FCFA-BDBD-C548-BDB8-0B98EE54389D}" type="pres">
      <dgm:prSet presAssocID="{438D4AF1-AF46-D448-9B4D-EDE1397FE02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A901A-1A69-EF44-810E-8085D27DBAA7}" type="pres">
      <dgm:prSet presAssocID="{438D4AF1-AF46-D448-9B4D-EDE1397FE02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09352E-2042-744A-8627-1DE9F93AB387}" type="pres">
      <dgm:prSet presAssocID="{438D4AF1-AF46-D448-9B4D-EDE1397FE02D}" presName="quadrantPlaceholder" presStyleCnt="0"/>
      <dgm:spPr/>
    </dgm:pt>
    <dgm:pt modelId="{FBF7901D-06D1-E641-9F79-878F2C885FED}" type="pres">
      <dgm:prSet presAssocID="{438D4AF1-AF46-D448-9B4D-EDE1397FE02D}" presName="center1" presStyleLbl="fgShp" presStyleIdx="0" presStyleCnt="2"/>
      <dgm:spPr/>
    </dgm:pt>
    <dgm:pt modelId="{4B99108F-AD89-A141-8F95-8BB8E0BF1268}" type="pres">
      <dgm:prSet presAssocID="{438D4AF1-AF46-D448-9B4D-EDE1397FE02D}" presName="center2" presStyleLbl="fgShp" presStyleIdx="1" presStyleCnt="2"/>
      <dgm:spPr/>
    </dgm:pt>
  </dgm:ptLst>
  <dgm:cxnLst>
    <dgm:cxn modelId="{6F49284A-C22D-4797-A5B6-BAEF356DE305}" srcId="{D8FE3145-9CAC-3E48-8900-F8DD75BC7F42}" destId="{AEEC5059-1224-45E0-8C78-0CCBBC931F74}" srcOrd="1" destOrd="0" parTransId="{A4329037-A39F-457A-8EAB-CBF97CCCDCB3}" sibTransId="{5F2CADEC-8272-4B54-9468-298196C5D845}"/>
    <dgm:cxn modelId="{BBFB33C5-0B32-4D27-954A-F71574D64A7F}" srcId="{D8FE3145-9CAC-3E48-8900-F8DD75BC7F42}" destId="{752A045B-2651-47B4-B7CF-2DB4BC7EEE1B}" srcOrd="3" destOrd="0" parTransId="{0DE486CC-E6EF-49B0-8CA9-5A3B7C27044D}" sibTransId="{504407C7-7539-404C-96F7-3449AE50B3AD}"/>
    <dgm:cxn modelId="{0507656B-2E2E-594F-BC96-5125646D099E}" type="presOf" srcId="{BF744D4E-718F-2743-975C-598AFA9D5E22}" destId="{EABB9A0C-4530-A94E-932F-C7D75AB0B50A}" srcOrd="1" destOrd="0" presId="urn:microsoft.com/office/officeart/2005/8/layout/cycle4"/>
    <dgm:cxn modelId="{9E6A2C85-73BE-084A-B6D8-BB2FAB7AB738}" srcId="{438D4AF1-AF46-D448-9B4D-EDE1397FE02D}" destId="{DC70AB52-E59D-E94F-9382-A866852C107B}" srcOrd="2" destOrd="0" parTransId="{56A66DDF-A4CC-D64D-8ABB-F404FFFB2A18}" sibTransId="{9E721D3E-291F-5B45-A3AA-9BB6760E19DF}"/>
    <dgm:cxn modelId="{BE557DFE-BDB0-2B40-8D20-61545FFCE1CE}" type="presOf" srcId="{90EAA07D-88D9-43D5-82F1-08B28C18A806}" destId="{27DC3BC4-CA0C-474A-BBA5-DCF1F164A4AE}" srcOrd="1" destOrd="1" presId="urn:microsoft.com/office/officeart/2005/8/layout/cycle4"/>
    <dgm:cxn modelId="{9E5EAA98-AAA1-4C4F-8DD4-C95D962A6FD0}" srcId="{438D4AF1-AF46-D448-9B4D-EDE1397FE02D}" destId="{BAA24409-1CC5-4917-BE4E-18FF39D2F65B}" srcOrd="3" destOrd="0" parTransId="{8A86104F-A6B5-4555-BFCF-EF3EC54F1168}" sibTransId="{9ED4D09A-1F32-48FA-BC44-1EBDB6795D19}"/>
    <dgm:cxn modelId="{91ADDD29-B2C8-A648-9465-AA6614F1754D}" type="presOf" srcId="{EB630272-D10B-4DE8-A90E-9DE772ACFD60}" destId="{27DC3BC4-CA0C-474A-BBA5-DCF1F164A4AE}" srcOrd="1" destOrd="2" presId="urn:microsoft.com/office/officeart/2005/8/layout/cycle4"/>
    <dgm:cxn modelId="{2DF56BA2-F74D-A34C-AD44-53F76B6564E0}" type="presOf" srcId="{7E74DDD4-B4C7-A845-AE00-15A667B78B60}" destId="{8AA60D03-5447-534E-886D-0A7FF0AFBE72}" srcOrd="1" destOrd="0" presId="urn:microsoft.com/office/officeart/2005/8/layout/cycle4"/>
    <dgm:cxn modelId="{9FBC73C3-0030-4879-A5F3-B5ECE8289750}" srcId="{9D4EE2B5-BBA7-2A48-9960-E2CAE5E0D5A6}" destId="{90EAA07D-88D9-43D5-82F1-08B28C18A806}" srcOrd="1" destOrd="0" parTransId="{A1C6E068-DD7E-47D0-B9B7-46664C91D198}" sibTransId="{87528243-6935-41B3-B7EA-1629828C24CA}"/>
    <dgm:cxn modelId="{2FFA8CF7-80A1-C849-95C9-94E2E674A502}" type="presOf" srcId="{BF744D4E-718F-2743-975C-598AFA9D5E22}" destId="{D14589A6-406C-2840-BC6A-76E85B243014}" srcOrd="0" destOrd="0" presId="urn:microsoft.com/office/officeart/2005/8/layout/cycle4"/>
    <dgm:cxn modelId="{2D5EC291-ADAF-1444-9BA3-4AF1F8F7B916}" type="presOf" srcId="{DC70AB52-E59D-E94F-9382-A866852C107B}" destId="{7C49FCFA-BDBD-C548-BDB8-0B98EE54389D}" srcOrd="0" destOrd="0" presId="urn:microsoft.com/office/officeart/2005/8/layout/cycle4"/>
    <dgm:cxn modelId="{46060F36-5BB3-604B-9FC8-B5368F9867C0}" srcId="{438D4AF1-AF46-D448-9B4D-EDE1397FE02D}" destId="{D8FE3145-9CAC-3E48-8900-F8DD75BC7F42}" srcOrd="0" destOrd="0" parTransId="{8D6B4A2F-F24E-0643-B2D4-13A30A05EAF5}" sibTransId="{EF02D005-C8F1-1448-9737-D26631A1F8F7}"/>
    <dgm:cxn modelId="{F67113D9-62F3-4527-B0EF-5E96A5CB9EAD}" srcId="{9D4EE2B5-BBA7-2A48-9960-E2CAE5E0D5A6}" destId="{EB630272-D10B-4DE8-A90E-9DE772ACFD60}" srcOrd="2" destOrd="0" parTransId="{86D2EE57-D3C2-4031-AF24-99C5B691C541}" sibTransId="{FA1B43D8-8321-4934-9B61-D6DE2518907A}"/>
    <dgm:cxn modelId="{E5DC5E8F-A5D9-2A4B-901C-0236AED14D73}" type="presOf" srcId="{CA01B73D-4E39-474F-A6A1-0583F09F327B}" destId="{D14589A6-406C-2840-BC6A-76E85B243014}" srcOrd="0" destOrd="2" presId="urn:microsoft.com/office/officeart/2005/8/layout/cycle4"/>
    <dgm:cxn modelId="{C14E23E1-D75B-6745-BB41-6A9E4FE5D1F7}" type="presOf" srcId="{8B077F5C-D97A-9E45-9E4E-BA220A161DD1}" destId="{8AA60D03-5447-534E-886D-0A7FF0AFBE72}" srcOrd="1" destOrd="1" presId="urn:microsoft.com/office/officeart/2005/8/layout/cycle4"/>
    <dgm:cxn modelId="{EB0D4E70-DC7B-4E06-B2F5-714F61782028}" srcId="{D8FE3145-9CAC-3E48-8900-F8DD75BC7F42}" destId="{CA01B73D-4E39-474F-A6A1-0583F09F327B}" srcOrd="2" destOrd="0" parTransId="{A955E2B2-DABA-4433-A5C1-25DE610404A4}" sibTransId="{1CB0E7B3-889A-48E1-9125-511EEA187DBB}"/>
    <dgm:cxn modelId="{4F44F87B-6088-6B4C-86F5-23D6A147A351}" type="presOf" srcId="{7E74DDD4-B4C7-A845-AE00-15A667B78B60}" destId="{54A7FFC7-1686-4641-A332-6CC69AF0FB47}" srcOrd="0" destOrd="0" presId="urn:microsoft.com/office/officeart/2005/8/layout/cycle4"/>
    <dgm:cxn modelId="{695D4D8E-2E66-564F-9822-F2AE80157FAB}" srcId="{DC70AB52-E59D-E94F-9382-A866852C107B}" destId="{8B077F5C-D97A-9E45-9E4E-BA220A161DD1}" srcOrd="1" destOrd="0" parTransId="{2F27F7AB-724A-204B-AC69-EE7CF5589EC0}" sibTransId="{0B0724C9-D300-9048-99C7-030E5BA6FE10}"/>
    <dgm:cxn modelId="{9EAD5FF4-E9C9-0547-8C80-A67D0C82BB7D}" srcId="{D8FE3145-9CAC-3E48-8900-F8DD75BC7F42}" destId="{BF744D4E-718F-2743-975C-598AFA9D5E22}" srcOrd="0" destOrd="0" parTransId="{D9CF2BB0-2D7A-A340-8E35-EE4F463AE828}" sibTransId="{5101DF01-34A4-0F40-AB77-B52396B500D1}"/>
    <dgm:cxn modelId="{8EC40976-250A-B842-8418-5997FC5C075D}" srcId="{9D4EE2B5-BBA7-2A48-9960-E2CAE5E0D5A6}" destId="{DD70FF4D-0299-C142-92FE-6CF888639005}" srcOrd="0" destOrd="0" parTransId="{902D9E41-121C-4548-9B3B-601D2D49AFAA}" sibTransId="{3AFE4F91-2D66-F24A-B9A8-252C802D8195}"/>
    <dgm:cxn modelId="{E2D5FED1-9E8D-2A43-8D97-1D86976B8E8C}" type="presOf" srcId="{752A045B-2651-47B4-B7CF-2DB4BC7EEE1B}" destId="{D14589A6-406C-2840-BC6A-76E85B243014}" srcOrd="0" destOrd="3" presId="urn:microsoft.com/office/officeart/2005/8/layout/cycle4"/>
    <dgm:cxn modelId="{0FDCC261-FC1E-7F48-9A20-213CB0279A75}" type="presOf" srcId="{9D4EE2B5-BBA7-2A48-9960-E2CAE5E0D5A6}" destId="{4E66FBFD-BE0D-3C4D-B302-E437BF3097B8}" srcOrd="0" destOrd="0" presId="urn:microsoft.com/office/officeart/2005/8/layout/cycle4"/>
    <dgm:cxn modelId="{25793B61-DAF7-644E-B1CF-90DFDCCA79B9}" type="presOf" srcId="{EB630272-D10B-4DE8-A90E-9DE772ACFD60}" destId="{F81F5FA6-39BA-FC48-8587-90E18799D561}" srcOrd="0" destOrd="2" presId="urn:microsoft.com/office/officeart/2005/8/layout/cycle4"/>
    <dgm:cxn modelId="{557B18A4-80BB-514E-8E43-C56345DFFD80}" type="presOf" srcId="{DD70FF4D-0299-C142-92FE-6CF888639005}" destId="{27DC3BC4-CA0C-474A-BBA5-DCF1F164A4AE}" srcOrd="1" destOrd="0" presId="urn:microsoft.com/office/officeart/2005/8/layout/cycle4"/>
    <dgm:cxn modelId="{2692A4D1-90ED-C740-B39B-0DE91025E92C}" type="presOf" srcId="{DD70FF4D-0299-C142-92FE-6CF888639005}" destId="{F81F5FA6-39BA-FC48-8587-90E18799D561}" srcOrd="0" destOrd="0" presId="urn:microsoft.com/office/officeart/2005/8/layout/cycle4"/>
    <dgm:cxn modelId="{7793444B-F065-D248-A833-A3B08B653D8F}" type="presOf" srcId="{90EAA07D-88D9-43D5-82F1-08B28C18A806}" destId="{F81F5FA6-39BA-FC48-8587-90E18799D561}" srcOrd="0" destOrd="1" presId="urn:microsoft.com/office/officeart/2005/8/layout/cycle4"/>
    <dgm:cxn modelId="{58145405-FB47-BB41-ABF2-24B0174B70B1}" type="presOf" srcId="{AEEC5059-1224-45E0-8C78-0CCBBC931F74}" destId="{EABB9A0C-4530-A94E-932F-C7D75AB0B50A}" srcOrd="1" destOrd="1" presId="urn:microsoft.com/office/officeart/2005/8/layout/cycle4"/>
    <dgm:cxn modelId="{D585B5F6-F5AE-534D-BC80-149DA8B964D0}" type="presOf" srcId="{CA01B73D-4E39-474F-A6A1-0583F09F327B}" destId="{EABB9A0C-4530-A94E-932F-C7D75AB0B50A}" srcOrd="1" destOrd="2" presId="urn:microsoft.com/office/officeart/2005/8/layout/cycle4"/>
    <dgm:cxn modelId="{71097C43-36CF-154A-A880-4B06796E364F}" type="presOf" srcId="{D8FE3145-9CAC-3E48-8900-F8DD75BC7F42}" destId="{5BF82078-0B5F-9540-B6A9-2C450AD82B33}" srcOrd="0" destOrd="0" presId="urn:microsoft.com/office/officeart/2005/8/layout/cycle4"/>
    <dgm:cxn modelId="{F072E863-3EFD-5F4B-A504-26A46A35BBF3}" srcId="{438D4AF1-AF46-D448-9B4D-EDE1397FE02D}" destId="{9D4EE2B5-BBA7-2A48-9960-E2CAE5E0D5A6}" srcOrd="1" destOrd="0" parTransId="{BF454D95-38B2-C546-92C5-782135CD28A9}" sibTransId="{B670FED7-C789-4F4C-9538-7A7C3004F85D}"/>
    <dgm:cxn modelId="{0BC70F5F-3B13-E646-847F-B19011341071}" type="presOf" srcId="{AEEC5059-1224-45E0-8C78-0CCBBC931F74}" destId="{D14589A6-406C-2840-BC6A-76E85B243014}" srcOrd="0" destOrd="1" presId="urn:microsoft.com/office/officeart/2005/8/layout/cycle4"/>
    <dgm:cxn modelId="{2DE9CEB0-FBEA-FE4D-A095-65BE8D7A264D}" type="presOf" srcId="{BAA24409-1CC5-4917-BE4E-18FF39D2F65B}" destId="{B1AA901A-1A69-EF44-810E-8085D27DBAA7}" srcOrd="0" destOrd="0" presId="urn:microsoft.com/office/officeart/2005/8/layout/cycle4"/>
    <dgm:cxn modelId="{E860EC19-558B-B84C-9813-F50A8E2947B0}" type="presOf" srcId="{438D4AF1-AF46-D448-9B4D-EDE1397FE02D}" destId="{9B6C9603-43DC-3549-AB54-362019D3EF75}" srcOrd="0" destOrd="0" presId="urn:microsoft.com/office/officeart/2005/8/layout/cycle4"/>
    <dgm:cxn modelId="{230E84C6-13B5-3B4C-96E9-A9A5C9AFD483}" type="presOf" srcId="{8B077F5C-D97A-9E45-9E4E-BA220A161DD1}" destId="{54A7FFC7-1686-4641-A332-6CC69AF0FB47}" srcOrd="0" destOrd="1" presId="urn:microsoft.com/office/officeart/2005/8/layout/cycle4"/>
    <dgm:cxn modelId="{8B4BA8AE-97F3-9F4D-A3E4-1062C1E1571B}" type="presOf" srcId="{752A045B-2651-47B4-B7CF-2DB4BC7EEE1B}" destId="{EABB9A0C-4530-A94E-932F-C7D75AB0B50A}" srcOrd="1" destOrd="3" presId="urn:microsoft.com/office/officeart/2005/8/layout/cycle4"/>
    <dgm:cxn modelId="{2C8E8DB9-D2B6-3B46-BE87-4DE3A03858C4}" srcId="{DC70AB52-E59D-E94F-9382-A866852C107B}" destId="{7E74DDD4-B4C7-A845-AE00-15A667B78B60}" srcOrd="0" destOrd="0" parTransId="{E72F052A-A293-554D-97CE-08FB6DCC2C66}" sibTransId="{099BEBBF-9D80-C144-99AF-C51A50EC57C8}"/>
    <dgm:cxn modelId="{A7314E85-DAF6-0445-980D-27FCD2327628}" type="presParOf" srcId="{9B6C9603-43DC-3549-AB54-362019D3EF75}" destId="{F8979557-5E8C-CD43-8428-040F7BEF13D3}" srcOrd="0" destOrd="0" presId="urn:microsoft.com/office/officeart/2005/8/layout/cycle4"/>
    <dgm:cxn modelId="{3EAE1437-F237-634B-A9EC-F9F2A7D937B6}" type="presParOf" srcId="{F8979557-5E8C-CD43-8428-040F7BEF13D3}" destId="{01740BD4-BCFC-B847-9270-6F6F18BE9723}" srcOrd="0" destOrd="0" presId="urn:microsoft.com/office/officeart/2005/8/layout/cycle4"/>
    <dgm:cxn modelId="{F9F58357-B49A-9B44-8A22-48DB20A518B8}" type="presParOf" srcId="{01740BD4-BCFC-B847-9270-6F6F18BE9723}" destId="{D14589A6-406C-2840-BC6A-76E85B243014}" srcOrd="0" destOrd="0" presId="urn:microsoft.com/office/officeart/2005/8/layout/cycle4"/>
    <dgm:cxn modelId="{DC69C062-00DA-624C-9414-B94ADEE0E567}" type="presParOf" srcId="{01740BD4-BCFC-B847-9270-6F6F18BE9723}" destId="{EABB9A0C-4530-A94E-932F-C7D75AB0B50A}" srcOrd="1" destOrd="0" presId="urn:microsoft.com/office/officeart/2005/8/layout/cycle4"/>
    <dgm:cxn modelId="{F89EB96C-2AAA-2149-9A54-56F73482B525}" type="presParOf" srcId="{F8979557-5E8C-CD43-8428-040F7BEF13D3}" destId="{15090C12-2A3A-344B-AA57-492DEEC54954}" srcOrd="1" destOrd="0" presId="urn:microsoft.com/office/officeart/2005/8/layout/cycle4"/>
    <dgm:cxn modelId="{1E11962C-BCC8-8F4D-A6D5-A987C8E40789}" type="presParOf" srcId="{15090C12-2A3A-344B-AA57-492DEEC54954}" destId="{F81F5FA6-39BA-FC48-8587-90E18799D561}" srcOrd="0" destOrd="0" presId="urn:microsoft.com/office/officeart/2005/8/layout/cycle4"/>
    <dgm:cxn modelId="{C92B6742-834C-944E-B18C-C46BC0589118}" type="presParOf" srcId="{15090C12-2A3A-344B-AA57-492DEEC54954}" destId="{27DC3BC4-CA0C-474A-BBA5-DCF1F164A4AE}" srcOrd="1" destOrd="0" presId="urn:microsoft.com/office/officeart/2005/8/layout/cycle4"/>
    <dgm:cxn modelId="{0F0F2BCC-083C-A04C-83F5-236CDDDBB8D0}" type="presParOf" srcId="{F8979557-5E8C-CD43-8428-040F7BEF13D3}" destId="{12302CDB-86E5-9546-8C94-C434BC25430F}" srcOrd="2" destOrd="0" presId="urn:microsoft.com/office/officeart/2005/8/layout/cycle4"/>
    <dgm:cxn modelId="{A3BB6502-C317-9B48-A4DB-F626A3CC02FB}" type="presParOf" srcId="{12302CDB-86E5-9546-8C94-C434BC25430F}" destId="{54A7FFC7-1686-4641-A332-6CC69AF0FB47}" srcOrd="0" destOrd="0" presId="urn:microsoft.com/office/officeart/2005/8/layout/cycle4"/>
    <dgm:cxn modelId="{57350079-6520-B244-8AAF-D00FD5462972}" type="presParOf" srcId="{12302CDB-86E5-9546-8C94-C434BC25430F}" destId="{8AA60D03-5447-534E-886D-0A7FF0AFBE72}" srcOrd="1" destOrd="0" presId="urn:microsoft.com/office/officeart/2005/8/layout/cycle4"/>
    <dgm:cxn modelId="{F804792B-4972-E344-87DB-B333F50E22AA}" type="presParOf" srcId="{F8979557-5E8C-CD43-8428-040F7BEF13D3}" destId="{526897CB-9D50-D143-8406-D29A3A05B209}" srcOrd="3" destOrd="0" presId="urn:microsoft.com/office/officeart/2005/8/layout/cycle4"/>
    <dgm:cxn modelId="{CFE7C683-7EA5-6345-BB83-25526531E254}" type="presParOf" srcId="{9B6C9603-43DC-3549-AB54-362019D3EF75}" destId="{420C11CE-7A27-CC48-B45F-E7673E58A9F9}" srcOrd="1" destOrd="0" presId="urn:microsoft.com/office/officeart/2005/8/layout/cycle4"/>
    <dgm:cxn modelId="{E4ACB41C-3904-8643-BE74-B9A7C173EC8A}" type="presParOf" srcId="{420C11CE-7A27-CC48-B45F-E7673E58A9F9}" destId="{5BF82078-0B5F-9540-B6A9-2C450AD82B33}" srcOrd="0" destOrd="0" presId="urn:microsoft.com/office/officeart/2005/8/layout/cycle4"/>
    <dgm:cxn modelId="{CF10791A-D458-9E46-BB33-C516AA5140E9}" type="presParOf" srcId="{420C11CE-7A27-CC48-B45F-E7673E58A9F9}" destId="{4E66FBFD-BE0D-3C4D-B302-E437BF3097B8}" srcOrd="1" destOrd="0" presId="urn:microsoft.com/office/officeart/2005/8/layout/cycle4"/>
    <dgm:cxn modelId="{A658C9C7-3B91-7F42-8253-547A48BEE200}" type="presParOf" srcId="{420C11CE-7A27-CC48-B45F-E7673E58A9F9}" destId="{7C49FCFA-BDBD-C548-BDB8-0B98EE54389D}" srcOrd="2" destOrd="0" presId="urn:microsoft.com/office/officeart/2005/8/layout/cycle4"/>
    <dgm:cxn modelId="{8F7AD6F9-1D58-C443-8407-7193089D55A7}" type="presParOf" srcId="{420C11CE-7A27-CC48-B45F-E7673E58A9F9}" destId="{B1AA901A-1A69-EF44-810E-8085D27DBAA7}" srcOrd="3" destOrd="0" presId="urn:microsoft.com/office/officeart/2005/8/layout/cycle4"/>
    <dgm:cxn modelId="{A71145FD-2713-1F4D-8973-F3A2C4890511}" type="presParOf" srcId="{420C11CE-7A27-CC48-B45F-E7673E58A9F9}" destId="{4909352E-2042-744A-8627-1DE9F93AB387}" srcOrd="4" destOrd="0" presId="urn:microsoft.com/office/officeart/2005/8/layout/cycle4"/>
    <dgm:cxn modelId="{4E070ECA-263E-7B46-89B5-E2E2B981DF02}" type="presParOf" srcId="{9B6C9603-43DC-3549-AB54-362019D3EF75}" destId="{FBF7901D-06D1-E641-9F79-878F2C885FED}" srcOrd="2" destOrd="0" presId="urn:microsoft.com/office/officeart/2005/8/layout/cycle4"/>
    <dgm:cxn modelId="{2D62C64E-82C3-0044-A591-E005A95AEF0B}" type="presParOf" srcId="{9B6C9603-43DC-3549-AB54-362019D3EF75}" destId="{4B99108F-AD89-A141-8F95-8BB8E0BF126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0B641-12DF-4951-B799-001059D90210}">
      <dsp:nvSpPr>
        <dsp:cNvPr id="0" name=""/>
        <dsp:cNvSpPr/>
      </dsp:nvSpPr>
      <dsp:spPr>
        <a:xfrm>
          <a:off x="0" y="558641"/>
          <a:ext cx="2657475" cy="1594485"/>
        </a:xfrm>
        <a:prstGeom prst="rect">
          <a:avLst/>
        </a:prstGeom>
        <a:solidFill>
          <a:schemeClr val="accent1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Not focused on a few high-leverage priorities</a:t>
          </a:r>
          <a:endParaRPr lang="en-US" sz="1800" kern="1200" dirty="0"/>
        </a:p>
      </dsp:txBody>
      <dsp:txXfrm>
        <a:off x="0" y="558641"/>
        <a:ext cx="2657475" cy="1594485"/>
      </dsp:txXfrm>
    </dsp:sp>
    <dsp:sp modelId="{5AFBF5CD-6256-41B1-B4F3-E5525106FF17}">
      <dsp:nvSpPr>
        <dsp:cNvPr id="0" name=""/>
        <dsp:cNvSpPr/>
      </dsp:nvSpPr>
      <dsp:spPr>
        <a:xfrm>
          <a:off x="2923222" y="558641"/>
          <a:ext cx="2657475" cy="1594485"/>
        </a:xfrm>
        <a:prstGeom prst="rect">
          <a:avLst/>
        </a:prstGeom>
        <a:solidFill>
          <a:schemeClr val="accent1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Insufficiently rigorous in its expectations</a:t>
          </a:r>
          <a:endParaRPr lang="en-US" sz="1800" kern="1200" dirty="0"/>
        </a:p>
      </dsp:txBody>
      <dsp:txXfrm>
        <a:off x="2923222" y="558641"/>
        <a:ext cx="2657475" cy="1594485"/>
      </dsp:txXfrm>
    </dsp:sp>
    <dsp:sp modelId="{D828B953-1FF6-4471-8B07-C45E522D5F3A}">
      <dsp:nvSpPr>
        <dsp:cNvPr id="0" name=""/>
        <dsp:cNvSpPr/>
      </dsp:nvSpPr>
      <dsp:spPr>
        <a:xfrm>
          <a:off x="5846445" y="558641"/>
          <a:ext cx="2657475" cy="1594485"/>
        </a:xfrm>
        <a:prstGeom prst="rect">
          <a:avLst/>
        </a:prstGeom>
        <a:solidFill>
          <a:schemeClr val="accent1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Inadequately rooted in research-based practice</a:t>
          </a:r>
          <a:endParaRPr lang="en-US" sz="1800" kern="1200" dirty="0"/>
        </a:p>
      </dsp:txBody>
      <dsp:txXfrm>
        <a:off x="5846445" y="558641"/>
        <a:ext cx="2657475" cy="1594485"/>
      </dsp:txXfrm>
    </dsp:sp>
    <dsp:sp modelId="{D0062D7E-9562-4FB5-A688-C7D7E54A3194}">
      <dsp:nvSpPr>
        <dsp:cNvPr id="0" name=""/>
        <dsp:cNvSpPr/>
      </dsp:nvSpPr>
      <dsp:spPr>
        <a:xfrm>
          <a:off x="0" y="2418873"/>
          <a:ext cx="2657475" cy="1594485"/>
        </a:xfrm>
        <a:prstGeom prst="rect">
          <a:avLst/>
        </a:prstGeom>
        <a:solidFill>
          <a:schemeClr val="accent1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Not focused on implementation fidelity as well as program/intervention fidelity</a:t>
          </a:r>
          <a:endParaRPr lang="en-US" sz="1800" kern="1200" dirty="0"/>
        </a:p>
      </dsp:txBody>
      <dsp:txXfrm>
        <a:off x="0" y="2418873"/>
        <a:ext cx="2657475" cy="1594485"/>
      </dsp:txXfrm>
    </dsp:sp>
    <dsp:sp modelId="{E920296C-43C0-4A0D-8ED7-482F92CCCD7E}">
      <dsp:nvSpPr>
        <dsp:cNvPr id="0" name=""/>
        <dsp:cNvSpPr/>
      </dsp:nvSpPr>
      <dsp:spPr>
        <a:xfrm>
          <a:off x="2923222" y="2418873"/>
          <a:ext cx="2657475" cy="1594485"/>
        </a:xfrm>
        <a:prstGeom prst="rect">
          <a:avLst/>
        </a:prstGeom>
        <a:solidFill>
          <a:schemeClr val="accent1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Not monitored by a core team committed to its success</a:t>
          </a:r>
          <a:endParaRPr lang="en-US" sz="1800" kern="1200" dirty="0"/>
        </a:p>
      </dsp:txBody>
      <dsp:txXfrm>
        <a:off x="2923222" y="2418873"/>
        <a:ext cx="2657475" cy="1594485"/>
      </dsp:txXfrm>
    </dsp:sp>
    <dsp:sp modelId="{E0DCBF8E-DBD5-4752-977B-77400D11B429}">
      <dsp:nvSpPr>
        <dsp:cNvPr id="0" name=""/>
        <dsp:cNvSpPr/>
      </dsp:nvSpPr>
      <dsp:spPr>
        <a:xfrm>
          <a:off x="5846445" y="2418873"/>
          <a:ext cx="2657475" cy="1594485"/>
        </a:xfrm>
        <a:prstGeom prst="rect">
          <a:avLst/>
        </a:prstGeom>
        <a:solidFill>
          <a:schemeClr val="accent1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Too rigid, inflexible, and absent performance management procedures for making necessary changes in course</a:t>
          </a:r>
          <a:endParaRPr lang="en-US" sz="1800" kern="1200" dirty="0"/>
        </a:p>
      </dsp:txBody>
      <dsp:txXfrm>
        <a:off x="5846445" y="2418873"/>
        <a:ext cx="2657475" cy="1594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B7042-0C9E-43F4-A674-CD7DCE5E4CA0}">
      <dsp:nvSpPr>
        <dsp:cNvPr id="0" name=""/>
        <dsp:cNvSpPr/>
      </dsp:nvSpPr>
      <dsp:spPr>
        <a:xfrm>
          <a:off x="-334014" y="87745"/>
          <a:ext cx="5675898" cy="45647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Leading in Higher- Performing School</a:t>
          </a:r>
          <a:endParaRPr lang="en-US" sz="3200" kern="1200" dirty="0"/>
        </a:p>
      </dsp:txBody>
      <dsp:txXfrm>
        <a:off x="458566" y="626031"/>
        <a:ext cx="3272590" cy="3488212"/>
      </dsp:txXfrm>
    </dsp:sp>
    <dsp:sp modelId="{C89060B4-7477-449A-80B2-DC26F76499FE}">
      <dsp:nvSpPr>
        <dsp:cNvPr id="0" name=""/>
        <dsp:cNvSpPr/>
      </dsp:nvSpPr>
      <dsp:spPr>
        <a:xfrm>
          <a:off x="3028888" y="87745"/>
          <a:ext cx="5529962" cy="45647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Leading in Turnaround School</a:t>
          </a:r>
          <a:endParaRPr lang="en-US" sz="3200" kern="1200" dirty="0"/>
        </a:p>
      </dsp:txBody>
      <dsp:txXfrm>
        <a:off x="4598202" y="626031"/>
        <a:ext cx="3188446" cy="3488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7FFC7-1686-4641-A332-6CC69AF0FB47}">
      <dsp:nvSpPr>
        <dsp:cNvPr id="0" name=""/>
        <dsp:cNvSpPr/>
      </dsp:nvSpPr>
      <dsp:spPr>
        <a:xfrm>
          <a:off x="5967298" y="2557119"/>
          <a:ext cx="3109958" cy="1497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68275" lvl="1" indent="-1682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/>
            <a:t>Analytical Thinking</a:t>
          </a:r>
          <a:br>
            <a:rPr lang="en-US" sz="1600" kern="1200" dirty="0" smtClean="0"/>
          </a:br>
          <a:r>
            <a:rPr lang="en-US" sz="800" kern="1200" dirty="0" smtClean="0"/>
            <a:t> </a:t>
          </a:r>
          <a:endParaRPr lang="en-US" sz="1600" kern="1200" dirty="0"/>
        </a:p>
        <a:p>
          <a:pPr marL="168275" lvl="1" indent="-1682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/>
            <a:t>Conceptual Thinking</a:t>
          </a:r>
          <a:endParaRPr lang="en-US" sz="1600" kern="1200" dirty="0"/>
        </a:p>
      </dsp:txBody>
      <dsp:txXfrm>
        <a:off x="6933176" y="2964321"/>
        <a:ext cx="2111190" cy="1057153"/>
      </dsp:txXfrm>
    </dsp:sp>
    <dsp:sp modelId="{F81F5FA6-39BA-FC48-8587-90E18799D561}">
      <dsp:nvSpPr>
        <dsp:cNvPr id="0" name=""/>
        <dsp:cNvSpPr/>
      </dsp:nvSpPr>
      <dsp:spPr>
        <a:xfrm>
          <a:off x="6014400" y="-79221"/>
          <a:ext cx="3212484" cy="2206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600" kern="1200" dirty="0" smtClean="0"/>
            <a:t>Impact and Influence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600" kern="1200" dirty="0" smtClean="0"/>
            <a:t>Team Leadership /</a:t>
          </a:r>
          <a:br>
            <a:rPr lang="en-US" sz="1600" kern="1200" dirty="0" smtClean="0"/>
          </a:br>
          <a:r>
            <a:rPr lang="en-US" sz="1600" kern="1200" dirty="0" smtClean="0"/>
            <a:t>Engaging the Team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600" kern="1200" dirty="0" smtClean="0"/>
            <a:t>Developing Others</a:t>
          </a:r>
          <a:endParaRPr lang="en-US" sz="1600" kern="1200" dirty="0"/>
        </a:p>
      </dsp:txBody>
      <dsp:txXfrm>
        <a:off x="7026613" y="-30753"/>
        <a:ext cx="2151803" cy="1557885"/>
      </dsp:txXfrm>
    </dsp:sp>
    <dsp:sp modelId="{D14589A6-406C-2840-BC6A-76E85B243014}">
      <dsp:nvSpPr>
        <dsp:cNvPr id="0" name=""/>
        <dsp:cNvSpPr/>
      </dsp:nvSpPr>
      <dsp:spPr>
        <a:xfrm>
          <a:off x="477706" y="-176153"/>
          <a:ext cx="3633340" cy="2466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en-US" sz="1600" kern="1200" dirty="0" smtClean="0"/>
            <a:t>Achievement /</a:t>
          </a:r>
          <a:br>
            <a:rPr lang="en-US" sz="1600" kern="1200" dirty="0" smtClean="0"/>
          </a:br>
          <a:r>
            <a:rPr lang="en-US" sz="1600" kern="1200" dirty="0" smtClean="0"/>
            <a:t>Focus on Results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en-US" sz="1600" kern="1200" dirty="0" smtClean="0"/>
            <a:t>Monitoring &amp; Directiveness /</a:t>
          </a:r>
          <a:br>
            <a:rPr lang="en-US" sz="1600" kern="1200" dirty="0" smtClean="0"/>
          </a:br>
          <a:r>
            <a:rPr lang="en-US" sz="1600" kern="1200" dirty="0" smtClean="0"/>
            <a:t>Holding People Accountable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en-US" sz="1600" kern="1200" dirty="0" smtClean="0"/>
            <a:t>Initiative &amp; Persistence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en-US" sz="1600" kern="1200" dirty="0" smtClean="0"/>
            <a:t>Planning Ahead</a:t>
          </a:r>
          <a:endParaRPr lang="en-US" sz="1600" kern="1200" dirty="0"/>
        </a:p>
      </dsp:txBody>
      <dsp:txXfrm>
        <a:off x="531876" y="-121983"/>
        <a:ext cx="2434998" cy="1741174"/>
      </dsp:txXfrm>
    </dsp:sp>
    <dsp:sp modelId="{5BF82078-0B5F-9540-B6A9-2C450AD82B33}">
      <dsp:nvSpPr>
        <dsp:cNvPr id="0" name=""/>
        <dsp:cNvSpPr/>
      </dsp:nvSpPr>
      <dsp:spPr>
        <a:xfrm>
          <a:off x="2892992" y="356472"/>
          <a:ext cx="1788026" cy="17880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Driving for Results</a:t>
          </a:r>
          <a:endParaRPr lang="en-US" sz="1400" kern="1200" dirty="0"/>
        </a:p>
      </dsp:txBody>
      <dsp:txXfrm>
        <a:off x="3416693" y="880173"/>
        <a:ext cx="1264325" cy="1264325"/>
      </dsp:txXfrm>
    </dsp:sp>
    <dsp:sp modelId="{4E66FBFD-BE0D-3C4D-B302-E437BF3097B8}">
      <dsp:nvSpPr>
        <dsp:cNvPr id="0" name=""/>
        <dsp:cNvSpPr/>
      </dsp:nvSpPr>
      <dsp:spPr>
        <a:xfrm rot="5400000">
          <a:off x="4763605" y="356472"/>
          <a:ext cx="1788026" cy="17880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Influencing for Results</a:t>
          </a:r>
          <a:endParaRPr lang="en-US" sz="1400" kern="1200" dirty="0"/>
        </a:p>
      </dsp:txBody>
      <dsp:txXfrm rot="-5400000">
        <a:off x="4763605" y="880173"/>
        <a:ext cx="1264325" cy="1264325"/>
      </dsp:txXfrm>
    </dsp:sp>
    <dsp:sp modelId="{7C49FCFA-BDBD-C548-BDB8-0B98EE54389D}">
      <dsp:nvSpPr>
        <dsp:cNvPr id="0" name=""/>
        <dsp:cNvSpPr/>
      </dsp:nvSpPr>
      <dsp:spPr>
        <a:xfrm rot="10800000">
          <a:off x="4763605" y="2227085"/>
          <a:ext cx="1788026" cy="1788026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Problem Solving</a:t>
          </a:r>
          <a:endParaRPr lang="en-US" sz="1400" kern="1200" dirty="0"/>
        </a:p>
      </dsp:txBody>
      <dsp:txXfrm rot="10800000">
        <a:off x="4763605" y="2227085"/>
        <a:ext cx="1264325" cy="1264325"/>
      </dsp:txXfrm>
    </dsp:sp>
    <dsp:sp modelId="{B1AA901A-1A69-EF44-810E-8085D27DBAA7}">
      <dsp:nvSpPr>
        <dsp:cNvPr id="0" name=""/>
        <dsp:cNvSpPr/>
      </dsp:nvSpPr>
      <dsp:spPr>
        <a:xfrm rot="16200000">
          <a:off x="2892992" y="2227085"/>
          <a:ext cx="1788026" cy="17880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Personal Effectiveness</a:t>
          </a:r>
          <a:endParaRPr lang="en-US" sz="1400" kern="1200" dirty="0"/>
        </a:p>
      </dsp:txBody>
      <dsp:txXfrm rot="5400000">
        <a:off x="3416693" y="2227085"/>
        <a:ext cx="1264325" cy="1264325"/>
      </dsp:txXfrm>
    </dsp:sp>
    <dsp:sp modelId="{FBF7901D-06D1-E641-9F79-878F2C885FED}">
      <dsp:nvSpPr>
        <dsp:cNvPr id="0" name=""/>
        <dsp:cNvSpPr/>
      </dsp:nvSpPr>
      <dsp:spPr>
        <a:xfrm>
          <a:off x="4413640" y="1814146"/>
          <a:ext cx="617343" cy="5368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B99108F-AD89-A141-8F95-8BB8E0BF1268}">
      <dsp:nvSpPr>
        <dsp:cNvPr id="0" name=""/>
        <dsp:cNvSpPr/>
      </dsp:nvSpPr>
      <dsp:spPr>
        <a:xfrm rot="10800000">
          <a:off x="4413640" y="2020616"/>
          <a:ext cx="617343" cy="5368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1E2FB-1D35-46A1-A7BA-517A48F5361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5D8C7-239C-4051-83A9-DF2F5636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It takes 3 to 5 years to turnaround a school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Turnaround</a:t>
            </a:r>
            <a:r>
              <a:rPr lang="en-US" baseline="0" dirty="0" smtClean="0"/>
              <a:t> is a trajectory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Do we have a system designed for support?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Given the number of schools identified, staff expertise, funding,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D8C7-239C-4051-83A9-DF2F563654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8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72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ITC Franklin Gothic Std Bk Cd"/>
              <a:ea typeface="ＭＳ Ｐゴシック" pitchFamily="-48" charset="-128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32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22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ITC Franklin Gothic Std Bk Cd"/>
              <a:ea typeface="ＭＳ Ｐゴシック" pitchFamily="-48" charset="-128"/>
              <a:cs typeface="ＭＳ Ｐゴシック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14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195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14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four</a:t>
            </a:r>
            <a:r>
              <a:rPr lang="en-US" baseline="0" dirty="0" smtClean="0"/>
              <a:t> domain areas are not in isolation and cut across the entire ecosystem – school, district, and state– as well regional partners and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D8C7-239C-4051-83A9-DF2F5636546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6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Past</a:t>
            </a:r>
            <a:r>
              <a:rPr lang="en-US" baseline="0" dirty="0" smtClean="0"/>
              <a:t> practice has focused on technical problems – e.g. groups of students that are below targets,</a:t>
            </a:r>
          </a:p>
          <a:p>
            <a:r>
              <a:rPr lang="en-US" baseline="0" dirty="0" smtClean="0"/>
              <a:t>Adaptive problems require the systemic thinking needed for system change – building belief systems and capacity.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D8C7-239C-4051-83A9-DF2F5636546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D50A4-53A2-4328-A72B-6EE1C06ABC0F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428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D8C7-239C-4051-83A9-DF2F563654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7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framework</a:t>
            </a:r>
            <a:r>
              <a:rPr lang="en-US" baseline="0" dirty="0" smtClean="0"/>
              <a:t> is built of what we’ve learned through the research – these four areas are critical for any sustained and systemic turnaround efforts.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D8C7-239C-4051-83A9-DF2F563654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four</a:t>
            </a:r>
            <a:r>
              <a:rPr lang="en-US" baseline="0" dirty="0" smtClean="0"/>
              <a:t> domain areas are not in isolation and cut across the entire ecosystem – school, district, and state– as well regional partners and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D8C7-239C-4051-83A9-DF2F563654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4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25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3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Language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 for Facilitator’s Guide:</a:t>
            </a:r>
            <a:endParaRPr lang="en-US" sz="1200" kern="1200" dirty="0" smtClean="0">
              <a:solidFill>
                <a:schemeClr val="tx1"/>
              </a:solidFill>
              <a:effectLst/>
              <a:latin typeface="ITC Franklin Gothic Std Bk Cd"/>
              <a:ea typeface="ＭＳ Ｐゴシック" pitchFamily="-48" charset="-128"/>
              <a:cs typeface="ＭＳ Ｐゴシック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“Studies on turnarounds indicate: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1) that there are specific competencies that are necessary to be successful in leading turnaround efforts,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2) that these competencies can be used to attract and select leaders for turnaround schools, and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3) that these competencies can be developed and refined over time.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The enclosed Turnaround Leader Competencies handout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 includes a list of competencies that are identified by both Public Impact and UVA Darden/Curry Partnership for Leaders in Education. </a:t>
            </a:r>
            <a:endParaRPr lang="en-US" sz="1200" kern="1200" dirty="0" smtClean="0">
              <a:solidFill>
                <a:schemeClr val="tx1"/>
              </a:solidFill>
              <a:effectLst/>
              <a:latin typeface="ITC Franklin Gothic Std Bk Cd"/>
              <a:ea typeface="ＭＳ Ｐゴシック" pitchFamily="-48" charset="-128"/>
              <a:cs typeface="ＭＳ Ｐゴシック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Research is underway, by UVA, Public Impact and others, to validate and refine the turnaround leader competencies and actions associated with successful school turnaround efforts.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Original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 sources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ITC Franklin Gothic Std Bk Cd"/>
                <a:ea typeface="ＭＳ Ｐゴシック" pitchFamily="-48" charset="-128"/>
                <a:cs typeface="ＭＳ Ｐゴシック"/>
              </a:rPr>
              <a:t>can be found in the references at the end of this module.”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40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2C2E2-0E08-480B-A22D-C2F2EBF6A27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4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0D62-13A2-492F-8E75-5F5E76055019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52400" y="5943600"/>
            <a:ext cx="457200" cy="441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0D42-1C60-4FD2-A796-28B8E96BE7EC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00200"/>
            <a:ext cx="5935133" cy="1828800"/>
          </a:xfrm>
        </p:spPr>
        <p:txBody>
          <a:bodyPr/>
          <a:lstStyle>
            <a:lvl1pPr algn="l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20" y="4572001"/>
            <a:ext cx="221598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4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>
              <a:off x="370703" y="1524000"/>
              <a:ext cx="8773297" cy="163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687389" y="318053"/>
            <a:ext cx="8224837" cy="7459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 bwMode="gray">
          <a:xfrm>
            <a:off x="687527" y="1210964"/>
            <a:ext cx="8224699" cy="5216825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35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686991" indent="-171450"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857250" indent="-171450"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033463" indent="-171450"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197769" indent="-171450"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372791" indent="-171450"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1543050" indent="-171450">
              <a:defRPr sz="105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</a:t>
            </a:r>
          </a:p>
          <a:p>
            <a:pPr lvl="4"/>
            <a:r>
              <a:rPr lang="en-US" dirty="0" smtClean="0"/>
              <a:t>Five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	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8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1828800"/>
            <a:ext cx="8224699" cy="4740275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</a:t>
            </a:r>
          </a:p>
          <a:p>
            <a:pPr lvl="4"/>
            <a:r>
              <a:rPr lang="en-US" dirty="0" smtClean="0"/>
              <a:t>Five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	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7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388" y="1828800"/>
            <a:ext cx="8224837" cy="4740275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 marL="230188" indent="-230188">
              <a:buFont typeface="Arial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465138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685800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912813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1146175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374775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600200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1827213" indent="-228600"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 </a:t>
            </a:r>
          </a:p>
          <a:p>
            <a:pPr lvl="4"/>
            <a:r>
              <a:rPr lang="en-US" dirty="0" smtClean="0"/>
              <a:t> </a:t>
            </a:r>
          </a:p>
          <a:p>
            <a:pPr lvl="5"/>
            <a:r>
              <a:rPr lang="en-US" dirty="0" smtClean="0"/>
              <a:t> </a:t>
            </a:r>
          </a:p>
          <a:p>
            <a:pPr lvl="6"/>
            <a:r>
              <a:rPr lang="en-US" dirty="0" smtClean="0"/>
              <a:t> </a:t>
            </a:r>
          </a:p>
          <a:p>
            <a:pPr lvl="7"/>
            <a:r>
              <a:rPr lang="en-US" dirty="0" smtClean="0"/>
              <a:t> </a:t>
            </a:r>
          </a:p>
          <a:p>
            <a:pPr lvl="8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46893" y="6594575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7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item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1176793" y="1642995"/>
            <a:ext cx="7510008" cy="655638"/>
          </a:xfrm>
        </p:spPr>
        <p:txBody>
          <a:bodyPr anchor="ctr" anchorCtr="0">
            <a:noAutofit/>
          </a:bodyPr>
          <a:lstStyle>
            <a:lvl1pPr>
              <a:defRPr sz="2546">
                <a:solidFill>
                  <a:schemeClr val="tx1"/>
                </a:solidFill>
              </a:defRPr>
            </a:lvl1pPr>
            <a:lvl2pPr>
              <a:defRPr sz="2546"/>
            </a:lvl2pPr>
            <a:lvl3pPr>
              <a:defRPr sz="2546"/>
            </a:lvl3pPr>
            <a:lvl4pPr>
              <a:defRPr sz="2546"/>
            </a:lvl4pPr>
            <a:lvl5pPr>
              <a:defRPr sz="254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/>
          <p:cNvSpPr>
            <a:spLocks noGrp="1"/>
          </p:cNvSpPr>
          <p:nvPr userDrawn="1">
            <p:ph type="body" sz="quarter" idx="11"/>
          </p:nvPr>
        </p:nvSpPr>
        <p:spPr>
          <a:xfrm>
            <a:off x="1176793" y="2498766"/>
            <a:ext cx="7510008" cy="655638"/>
          </a:xfrm>
        </p:spPr>
        <p:txBody>
          <a:bodyPr anchor="ctr" anchorCtr="0">
            <a:noAutofit/>
          </a:bodyPr>
          <a:lstStyle>
            <a:lvl1pPr>
              <a:defRPr sz="2546">
                <a:solidFill>
                  <a:schemeClr val="tx1"/>
                </a:solidFill>
              </a:defRPr>
            </a:lvl1pPr>
            <a:lvl2pPr>
              <a:defRPr sz="2546"/>
            </a:lvl2pPr>
            <a:lvl3pPr>
              <a:defRPr sz="2546"/>
            </a:lvl3pPr>
            <a:lvl4pPr>
              <a:defRPr sz="2546"/>
            </a:lvl4pPr>
            <a:lvl5pPr>
              <a:defRPr sz="254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 userDrawn="1">
            <p:ph type="body" sz="quarter" idx="12"/>
          </p:nvPr>
        </p:nvSpPr>
        <p:spPr>
          <a:xfrm>
            <a:off x="1176793" y="3354537"/>
            <a:ext cx="7510008" cy="655638"/>
          </a:xfrm>
        </p:spPr>
        <p:txBody>
          <a:bodyPr anchor="ctr" anchorCtr="0">
            <a:noAutofit/>
          </a:bodyPr>
          <a:lstStyle>
            <a:lvl1pPr>
              <a:defRPr sz="2546">
                <a:solidFill>
                  <a:schemeClr val="tx1"/>
                </a:solidFill>
              </a:defRPr>
            </a:lvl1pPr>
            <a:lvl2pPr>
              <a:defRPr sz="2546"/>
            </a:lvl2pPr>
            <a:lvl3pPr>
              <a:defRPr sz="2546"/>
            </a:lvl3pPr>
            <a:lvl4pPr>
              <a:defRPr sz="2546"/>
            </a:lvl4pPr>
            <a:lvl5pPr>
              <a:defRPr sz="254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3"/>
          </p:nvPr>
        </p:nvSpPr>
        <p:spPr>
          <a:xfrm>
            <a:off x="1176793" y="4210308"/>
            <a:ext cx="7510008" cy="655638"/>
          </a:xfrm>
        </p:spPr>
        <p:txBody>
          <a:bodyPr anchor="ctr" anchorCtr="0">
            <a:noAutofit/>
          </a:bodyPr>
          <a:lstStyle>
            <a:lvl1pPr>
              <a:defRPr sz="2546">
                <a:solidFill>
                  <a:schemeClr val="tx1"/>
                </a:solidFill>
              </a:defRPr>
            </a:lvl1pPr>
            <a:lvl2pPr>
              <a:defRPr sz="2546"/>
            </a:lvl2pPr>
            <a:lvl3pPr>
              <a:defRPr sz="2546"/>
            </a:lvl3pPr>
            <a:lvl4pPr>
              <a:defRPr sz="2546"/>
            </a:lvl4pPr>
            <a:lvl5pPr>
              <a:defRPr sz="254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/>
          <p:cNvSpPr>
            <a:spLocks noGrp="1"/>
          </p:cNvSpPr>
          <p:nvPr userDrawn="1">
            <p:ph type="body" sz="quarter" idx="14"/>
          </p:nvPr>
        </p:nvSpPr>
        <p:spPr>
          <a:xfrm>
            <a:off x="1176793" y="5066079"/>
            <a:ext cx="7510008" cy="655638"/>
          </a:xfrm>
        </p:spPr>
        <p:txBody>
          <a:bodyPr anchor="ctr" anchorCtr="0">
            <a:noAutofit/>
          </a:bodyPr>
          <a:lstStyle>
            <a:lvl1pPr>
              <a:defRPr sz="2546">
                <a:solidFill>
                  <a:schemeClr val="tx1"/>
                </a:solidFill>
              </a:defRPr>
            </a:lvl1pPr>
            <a:lvl2pPr>
              <a:defRPr sz="2546"/>
            </a:lvl2pPr>
            <a:lvl3pPr>
              <a:defRPr sz="2546"/>
            </a:lvl3pPr>
            <a:lvl4pPr>
              <a:defRPr sz="2546"/>
            </a:lvl4pPr>
            <a:lvl5pPr>
              <a:defRPr sz="254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7"/>
          <p:cNvSpPr>
            <a:spLocks noGrp="1"/>
          </p:cNvSpPr>
          <p:nvPr userDrawn="1">
            <p:ph type="body" sz="quarter" idx="15"/>
          </p:nvPr>
        </p:nvSpPr>
        <p:spPr>
          <a:xfrm>
            <a:off x="1176793" y="5921852"/>
            <a:ext cx="7510008" cy="655638"/>
          </a:xfrm>
        </p:spPr>
        <p:txBody>
          <a:bodyPr anchor="ctr" anchorCtr="0">
            <a:noAutofit/>
          </a:bodyPr>
          <a:lstStyle>
            <a:lvl1pPr>
              <a:defRPr sz="2546">
                <a:solidFill>
                  <a:schemeClr val="tx1"/>
                </a:solidFill>
              </a:defRPr>
            </a:lvl1pPr>
            <a:lvl2pPr>
              <a:defRPr sz="2546"/>
            </a:lvl2pPr>
            <a:lvl3pPr>
              <a:defRPr sz="2546"/>
            </a:lvl3pPr>
            <a:lvl4pPr>
              <a:defRPr sz="2546"/>
            </a:lvl4pPr>
            <a:lvl5pPr>
              <a:defRPr sz="254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8"/>
          <p:cNvSpPr/>
          <p:nvPr userDrawn="1"/>
        </p:nvSpPr>
        <p:spPr>
          <a:xfrm>
            <a:off x="457200" y="1643703"/>
            <a:ext cx="8229600" cy="654971"/>
          </a:xfrm>
          <a:prstGeom prst="rect">
            <a:avLst/>
          </a:prstGeom>
          <a:solidFill>
            <a:schemeClr val="tx2">
              <a:lumMod val="40000"/>
              <a:lumOff val="60000"/>
              <a:alpha val="1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546" b="1" dirty="0">
                <a:solidFill>
                  <a:schemeClr val="tx2"/>
                </a:solidFill>
              </a:rPr>
              <a:t>1.</a:t>
            </a:r>
          </a:p>
        </p:txBody>
      </p:sp>
      <p:sp>
        <p:nvSpPr>
          <p:cNvPr id="17" name="Rectangle 9"/>
          <p:cNvSpPr/>
          <p:nvPr userDrawn="1"/>
        </p:nvSpPr>
        <p:spPr>
          <a:xfrm>
            <a:off x="457200" y="2499667"/>
            <a:ext cx="8229600" cy="654971"/>
          </a:xfrm>
          <a:prstGeom prst="rect">
            <a:avLst/>
          </a:prstGeom>
          <a:solidFill>
            <a:schemeClr val="tx2">
              <a:lumMod val="40000"/>
              <a:lumOff val="60000"/>
              <a:alpha val="1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546" b="1" dirty="0">
                <a:solidFill>
                  <a:schemeClr val="tx2"/>
                </a:solidFill>
              </a:rPr>
              <a:t>2.</a:t>
            </a:r>
          </a:p>
        </p:txBody>
      </p:sp>
      <p:sp>
        <p:nvSpPr>
          <p:cNvPr id="19" name="Rectangle 10"/>
          <p:cNvSpPr/>
          <p:nvPr userDrawn="1"/>
        </p:nvSpPr>
        <p:spPr>
          <a:xfrm>
            <a:off x="457200" y="3355630"/>
            <a:ext cx="8229600" cy="654971"/>
          </a:xfrm>
          <a:prstGeom prst="rect">
            <a:avLst/>
          </a:prstGeom>
          <a:solidFill>
            <a:schemeClr val="tx2">
              <a:lumMod val="40000"/>
              <a:lumOff val="60000"/>
              <a:alpha val="1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546" b="1" dirty="0">
                <a:solidFill>
                  <a:schemeClr val="tx2"/>
                </a:solidFill>
              </a:rPr>
              <a:t>3.</a:t>
            </a:r>
          </a:p>
        </p:txBody>
      </p:sp>
      <p:sp>
        <p:nvSpPr>
          <p:cNvPr id="20" name="Rectangle 11"/>
          <p:cNvSpPr/>
          <p:nvPr userDrawn="1"/>
        </p:nvSpPr>
        <p:spPr>
          <a:xfrm>
            <a:off x="457200" y="4211594"/>
            <a:ext cx="8229600" cy="654971"/>
          </a:xfrm>
          <a:prstGeom prst="rect">
            <a:avLst/>
          </a:prstGeom>
          <a:solidFill>
            <a:schemeClr val="tx2">
              <a:lumMod val="40000"/>
              <a:lumOff val="60000"/>
              <a:alpha val="1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546" b="1" dirty="0">
                <a:solidFill>
                  <a:schemeClr val="tx2"/>
                </a:solidFill>
              </a:rPr>
              <a:t>4.</a:t>
            </a:r>
          </a:p>
        </p:txBody>
      </p:sp>
      <p:sp>
        <p:nvSpPr>
          <p:cNvPr id="21" name="Rectangle 12"/>
          <p:cNvSpPr/>
          <p:nvPr userDrawn="1"/>
        </p:nvSpPr>
        <p:spPr>
          <a:xfrm>
            <a:off x="457200" y="5067557"/>
            <a:ext cx="8229600" cy="654971"/>
          </a:xfrm>
          <a:prstGeom prst="rect">
            <a:avLst/>
          </a:prstGeom>
          <a:solidFill>
            <a:schemeClr val="tx2">
              <a:lumMod val="40000"/>
              <a:lumOff val="60000"/>
              <a:alpha val="1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546" b="1" dirty="0">
                <a:solidFill>
                  <a:schemeClr val="tx2"/>
                </a:solidFill>
              </a:rPr>
              <a:t>5.</a:t>
            </a:r>
          </a:p>
        </p:txBody>
      </p:sp>
      <p:sp>
        <p:nvSpPr>
          <p:cNvPr id="22" name="Rectangle 13"/>
          <p:cNvSpPr/>
          <p:nvPr userDrawn="1"/>
        </p:nvSpPr>
        <p:spPr>
          <a:xfrm>
            <a:off x="457200" y="5923518"/>
            <a:ext cx="8229600" cy="654971"/>
          </a:xfrm>
          <a:prstGeom prst="rect">
            <a:avLst/>
          </a:prstGeom>
          <a:solidFill>
            <a:schemeClr val="tx2">
              <a:lumMod val="40000"/>
              <a:lumOff val="60000"/>
              <a:alpha val="1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546" b="1" dirty="0">
                <a:solidFill>
                  <a:schemeClr val="tx2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03503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391-9991-4B07-9D15-0C9641293F50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5943600"/>
            <a:ext cx="457200" cy="441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FB6E-1C07-4F02-9717-D03F5730E845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5943600"/>
            <a:ext cx="457200" cy="441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B857C4C-2025-4B23-B623-5C467C38C32D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6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A519-2A45-47A8-A012-3D9B21872C8A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2400" y="5943600"/>
            <a:ext cx="457200" cy="4413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2DA9-7B79-40FA-8027-0EE453942F9B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2400" y="5943600"/>
            <a:ext cx="457200" cy="441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ACCD-3A9B-481F-86A6-7CC3E282797F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5943600"/>
            <a:ext cx="609600" cy="4413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7E90E-E5FF-428E-A24E-13528647DD45}" type="datetime1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BF8CB9D-1753-47B2-A1DA-FFF9FFCE49D9}" type="datetime1">
              <a:rPr lang="en-US" smtClean="0"/>
              <a:pPr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BB0FAEE4-406A-4BE8-9A0B-18BB856BD434}" type="datetime1">
              <a:rPr lang="en-US" smtClean="0"/>
              <a:pPr algn="r" eaLnBrk="1" latinLnBrk="0" hangingPunct="1"/>
              <a:t>9/5/19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52400" y="594360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opportunityculture.org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Center on School Turnaround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at WestEd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ssargen\Documents\My Box Files\CST\Logos\PLE-Darden-Curry-2c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562600"/>
            <a:ext cx="2105025" cy="798188"/>
          </a:xfrm>
          <a:prstGeom prst="rect">
            <a:avLst/>
          </a:prstGeom>
          <a:noFill/>
        </p:spPr>
      </p:pic>
      <p:pic>
        <p:nvPicPr>
          <p:cNvPr id="1027" name="Picture 3" descr="C:\Users\ssargen\Documents\My Box Files\CST\Logos\ADI-logo-with-transparent-bckg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5486400"/>
            <a:ext cx="1228165" cy="949036"/>
          </a:xfrm>
          <a:prstGeom prst="rect">
            <a:avLst/>
          </a:prstGeom>
          <a:noFill/>
        </p:spPr>
      </p:pic>
      <p:pic>
        <p:nvPicPr>
          <p:cNvPr id="1028" name="Picture 4" descr="C:\Users\ssargen\Documents\My Box Files\CST\Logos\NEW nirn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791200"/>
            <a:ext cx="1524000" cy="343915"/>
          </a:xfrm>
          <a:prstGeom prst="rect">
            <a:avLst/>
          </a:prstGeom>
          <a:noFill/>
        </p:spPr>
      </p:pic>
      <p:pic>
        <p:nvPicPr>
          <p:cNvPr id="2" name="Picture 2" descr="C:\Users\ssargen\Documents\My Box Files\CST\Logos\CC-Turnaround 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048000"/>
            <a:ext cx="4432300" cy="160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Leadership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9551"/>
          <a:stretch>
            <a:fillRect/>
          </a:stretch>
        </p:blipFill>
        <p:spPr>
          <a:xfrm>
            <a:off x="1295400" y="1527175"/>
            <a:ext cx="6401627" cy="4572000"/>
          </a:xfrm>
        </p:spPr>
      </p:pic>
    </p:spTree>
    <p:extLst>
      <p:ext uri="{BB962C8B-B14F-4D97-AF65-F5344CB8AC3E}">
        <p14:creationId xmlns:p14="http://schemas.microsoft.com/office/powerpoint/2010/main" val="13554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Turnaround Leader </a:t>
            </a:r>
            <a:r>
              <a:rPr lang="en-US" dirty="0" smtClean="0"/>
              <a:t>Competencies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67291" y="4290226"/>
            <a:ext cx="2995411" cy="1577753"/>
            <a:chOff x="697374" y="-199920"/>
            <a:chExt cx="2995411" cy="2487650"/>
          </a:xfrm>
        </p:grpSpPr>
        <p:sp>
          <p:nvSpPr>
            <p:cNvPr id="19" name="Rounded Rectangle 18"/>
            <p:cNvSpPr/>
            <p:nvPr/>
          </p:nvSpPr>
          <p:spPr>
            <a:xfrm>
              <a:off x="697374" y="-199920"/>
              <a:ext cx="2995411" cy="248765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ounded Rectangle 4"/>
            <p:cNvSpPr/>
            <p:nvPr/>
          </p:nvSpPr>
          <p:spPr>
            <a:xfrm>
              <a:off x="752020" y="-145274"/>
              <a:ext cx="1987495" cy="1756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 defTabSz="711200">
                <a:spcAft>
                  <a:spcPts val="300"/>
                </a:spcAft>
                <a:buChar char="••"/>
              </a:pPr>
              <a:r>
                <a:rPr lang="en-US" sz="1600" dirty="0"/>
                <a:t>Self-Confidence / </a:t>
              </a:r>
              <a:r>
                <a:rPr lang="en-US" sz="1600" dirty="0" smtClean="0"/>
                <a:t>Commitment </a:t>
              </a:r>
              <a:r>
                <a:rPr lang="en-US" sz="1600" dirty="0"/>
                <a:t>to Student </a:t>
              </a:r>
              <a:r>
                <a:rPr lang="en-US" sz="1600" dirty="0" smtClean="0"/>
                <a:t>Achievement</a:t>
              </a:r>
            </a:p>
            <a:p>
              <a:pPr marL="171450" lvl="1" indent="-171450" defTabSz="711200">
                <a:spcAft>
                  <a:spcPts val="300"/>
                </a:spcAft>
                <a:buChar char="••"/>
              </a:pPr>
              <a:r>
                <a:rPr lang="en-US" sz="1600" dirty="0" smtClean="0"/>
                <a:t>Belief in Learning Potential</a:t>
              </a:r>
              <a:endParaRPr lang="en-US" sz="1600" dirty="0"/>
            </a:p>
          </p:txBody>
        </p:sp>
      </p:grpSp>
      <p:graphicFrame>
        <p:nvGraphicFramePr>
          <p:cNvPr id="17" name="Content Placeholder 6"/>
          <p:cNvGraphicFramePr>
            <a:graphicFrameLocks noGrp="1"/>
          </p:cNvGraphicFramePr>
          <p:nvPr>
            <p:extLst/>
          </p:nvPr>
        </p:nvGraphicFramePr>
        <p:xfrm>
          <a:off x="-150312" y="1892662"/>
          <a:ext cx="9444624" cy="4371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/>
          <p:cNvSpPr/>
          <p:nvPr/>
        </p:nvSpPr>
        <p:spPr>
          <a:xfrm>
            <a:off x="392650" y="6083373"/>
            <a:ext cx="4179350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marL="0" indent="0" algn="r">
              <a:buNone/>
            </a:pPr>
            <a:r>
              <a:rPr lang="en-US" sz="1000" dirty="0" smtClean="0">
                <a:solidFill>
                  <a:srgbClr val="326295">
                    <a:lumMod val="75000"/>
                  </a:srgbClr>
                </a:solidFill>
              </a:rPr>
              <a:t>(Public Impact, 2008; UVA Partnership for Leaders in Education, 2014)</a:t>
            </a:r>
            <a:endParaRPr lang="en-US" sz="1000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55131" y="6573220"/>
            <a:ext cx="157094" cy="153888"/>
          </a:xfrm>
        </p:spPr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200" dirty="0" smtClean="0"/>
              <a:t>“The importance of leadership begs the questions of how to identify, support, and retain high quality principals, especially in turnaround schools where their influence is needed most.”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sz="1400" dirty="0" smtClean="0"/>
              <a:t>(Zhu, Hitt, &amp; Woodruff, 2015, p. 4)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Leaders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1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“Turnaround </a:t>
            </a:r>
            <a:r>
              <a:rPr lang="en-US" sz="3600" dirty="0"/>
              <a:t>efforts are made when organizations are in a state of entrenched failure.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Leaders </a:t>
            </a:r>
            <a:r>
              <a:rPr lang="en-US" sz="3600" dirty="0"/>
              <a:t>who would otherwise succeed often </a:t>
            </a:r>
            <a:r>
              <a:rPr lang="en-US" sz="3600" dirty="0" smtClean="0"/>
              <a:t>fall </a:t>
            </a:r>
            <a:r>
              <a:rPr lang="en-US" sz="3600" dirty="0"/>
              <a:t>short in a turnaround</a:t>
            </a:r>
            <a:r>
              <a:rPr lang="en-US" sz="3600" dirty="0" smtClean="0"/>
              <a:t>.”</a:t>
            </a:r>
          </a:p>
          <a:p>
            <a:pPr marL="0" indent="0">
              <a:buNone/>
            </a:pPr>
            <a:endParaRPr lang="en-US" sz="1200" i="1" dirty="0" smtClean="0">
              <a:solidFill>
                <a:srgbClr val="326295">
                  <a:lumMod val="75000"/>
                </a:srgbClr>
              </a:solidFill>
            </a:endParaRPr>
          </a:p>
          <a:p>
            <a:pPr marL="0" indent="0">
              <a:buNone/>
            </a:pPr>
            <a:endParaRPr lang="en-US" sz="1200" i="1" dirty="0">
              <a:solidFill>
                <a:srgbClr val="326295">
                  <a:lumMod val="75000"/>
                </a:srgbClr>
              </a:solidFill>
            </a:endParaRPr>
          </a:p>
          <a:p>
            <a:pPr marL="0" indent="0" algn="r">
              <a:buNone/>
            </a:pPr>
            <a:r>
              <a:rPr lang="en-US" sz="1200" dirty="0" smtClean="0">
                <a:solidFill>
                  <a:srgbClr val="326295">
                    <a:lumMod val="75000"/>
                  </a:srgbClr>
                </a:solidFill>
              </a:rPr>
              <a:t>(Steiner &amp; </a:t>
            </a:r>
            <a:r>
              <a:rPr lang="en-US" sz="1200" dirty="0">
                <a:solidFill>
                  <a:srgbClr val="326295">
                    <a:lumMod val="75000"/>
                  </a:srgbClr>
                </a:solidFill>
              </a:rPr>
              <a:t>Hassel, </a:t>
            </a:r>
            <a:r>
              <a:rPr lang="en-US" sz="1200" dirty="0" smtClean="0">
                <a:solidFill>
                  <a:srgbClr val="326295">
                    <a:lumMod val="75000"/>
                  </a:srgbClr>
                </a:solidFill>
              </a:rPr>
              <a:t>2011, p. 2)</a:t>
            </a:r>
            <a:endParaRPr lang="en-US" sz="1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Leaders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04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Turnaround Leader Actions</a:t>
            </a:r>
          </a:p>
        </p:txBody>
      </p:sp>
    </p:spTree>
    <p:extLst>
      <p:ext uri="{BB962C8B-B14F-4D97-AF65-F5344CB8AC3E}">
        <p14:creationId xmlns:p14="http://schemas.microsoft.com/office/powerpoint/2010/main" val="6401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Focus on a Few Early </a:t>
            </a:r>
            <a:r>
              <a:rPr lang="en-US" dirty="0" smtClean="0"/>
              <a:t>Wins; </a:t>
            </a:r>
            <a:r>
              <a:rPr lang="en-US" dirty="0"/>
              <a:t>Use the Momentum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Lead a Turnaround Campaign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Get the Right Staff; Right the Remainder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Drive Decisions with Open-Air Data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Break Organization Norms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 What Works; Raise the </a:t>
            </a:r>
            <a:r>
              <a:rPr lang="en-US" dirty="0" smtClean="0"/>
              <a:t>Bar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800" dirty="0" smtClean="0"/>
          </a:p>
          <a:p>
            <a:pPr marL="0" indent="0">
              <a:buNone/>
            </a:pPr>
            <a:r>
              <a:rPr lang="en-US" sz="1400" dirty="0"/>
              <a:t>Material adapted from </a:t>
            </a:r>
            <a:r>
              <a:rPr lang="en-US" sz="1400" u="sng" dirty="0">
                <a:hlinkClick r:id="rId3"/>
              </a:rPr>
              <a:t>SchoolTurnarounds.org</a:t>
            </a:r>
            <a:r>
              <a:rPr lang="en-US" sz="1400" u="sng" dirty="0"/>
              <a:t> </a:t>
            </a:r>
            <a:r>
              <a:rPr lang="en-US" sz="1400" dirty="0"/>
              <a:t>©Public Impact </a:t>
            </a:r>
            <a:r>
              <a:rPr lang="en-US" sz="1400" dirty="0" smtClean="0"/>
              <a:t>2015.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Leader 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well do these actions align with </a:t>
            </a:r>
            <a:r>
              <a:rPr lang="en-US" dirty="0" smtClean="0"/>
              <a:t>the </a:t>
            </a:r>
            <a:r>
              <a:rPr lang="en-US" dirty="0" smtClean="0"/>
              <a:t>distinguishing characteristics </a:t>
            </a:r>
            <a:r>
              <a:rPr lang="en-US" dirty="0" smtClean="0"/>
              <a:t>for which you may be aware?</a:t>
            </a:r>
            <a:endParaRPr lang="en-US" dirty="0" smtClean="0"/>
          </a:p>
          <a:p>
            <a:r>
              <a:rPr lang="en-US" dirty="0" smtClean="0"/>
              <a:t>What does this confirm for you?</a:t>
            </a:r>
          </a:p>
          <a:p>
            <a:r>
              <a:rPr lang="en-US" dirty="0" smtClean="0"/>
              <a:t>What surprises you?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Debrief: Turnaround Leader 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Turnaround Leader Competencies</a:t>
            </a:r>
          </a:p>
        </p:txBody>
      </p:sp>
    </p:spTree>
    <p:extLst>
      <p:ext uri="{BB962C8B-B14F-4D97-AF65-F5344CB8AC3E}">
        <p14:creationId xmlns:p14="http://schemas.microsoft.com/office/powerpoint/2010/main" val="15439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Competencies are underlying motives and habits</a:t>
            </a:r>
            <a:r>
              <a:rPr lang="en-US" dirty="0"/>
              <a:t>—</a:t>
            </a:r>
            <a:r>
              <a:rPr lang="en-US" dirty="0" smtClean="0"/>
              <a:t>or patterns of thinking, feeling, acting, and speaking</a:t>
            </a:r>
            <a:r>
              <a:rPr lang="en-US" dirty="0"/>
              <a:t>—</a:t>
            </a:r>
            <a:r>
              <a:rPr lang="en-US" dirty="0" smtClean="0"/>
              <a:t>that cause a person to be successful in a specific job or role.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Competencies lead to actions that lead to outcomes.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Competencies explain some of the differences in performance levels of leaders.</a:t>
            </a:r>
          </a:p>
          <a:p>
            <a:pPr marL="0" lvl="0" indent="0" algn="r">
              <a:buClr>
                <a:srgbClr val="FFFFFF">
                  <a:lumMod val="65000"/>
                </a:srgbClr>
              </a:buClr>
              <a:buNone/>
            </a:pPr>
            <a:endParaRPr lang="en-US" sz="1200" dirty="0" smtClean="0">
              <a:solidFill>
                <a:srgbClr val="326295">
                  <a:lumMod val="75000"/>
                </a:srgbClr>
              </a:solidFill>
            </a:endParaRPr>
          </a:p>
          <a:p>
            <a:pPr marL="0" lvl="0" indent="0" algn="r">
              <a:buClr>
                <a:srgbClr val="FFFFFF">
                  <a:lumMod val="65000"/>
                </a:srgbClr>
              </a:buClr>
              <a:buNone/>
            </a:pPr>
            <a:endParaRPr lang="en-US" sz="1200" dirty="0">
              <a:solidFill>
                <a:srgbClr val="326295">
                  <a:lumMod val="75000"/>
                </a:srgbClr>
              </a:solidFill>
            </a:endParaRPr>
          </a:p>
          <a:p>
            <a:pPr marL="0" lvl="0" indent="0" algn="r">
              <a:buClr>
                <a:srgbClr val="FFFFFF">
                  <a:lumMod val="65000"/>
                </a:srgbClr>
              </a:buClr>
              <a:buNone/>
            </a:pPr>
            <a:endParaRPr lang="en-US" sz="1200" dirty="0" smtClean="0">
              <a:solidFill>
                <a:srgbClr val="326295">
                  <a:lumMod val="75000"/>
                </a:srgbClr>
              </a:solidFill>
            </a:endParaRPr>
          </a:p>
          <a:p>
            <a:pPr marL="0" lvl="0" indent="0" algn="r">
              <a:buClr>
                <a:srgbClr val="FFFFFF">
                  <a:lumMod val="65000"/>
                </a:srgbClr>
              </a:buClr>
              <a:buNone/>
            </a:pPr>
            <a:endParaRPr lang="en-US" sz="1200" dirty="0">
              <a:solidFill>
                <a:srgbClr val="326295">
                  <a:lumMod val="75000"/>
                </a:srgbClr>
              </a:solidFill>
            </a:endParaRPr>
          </a:p>
          <a:p>
            <a:pPr marL="0" lvl="0" indent="0" algn="r">
              <a:buClr>
                <a:srgbClr val="FFFFFF">
                  <a:lumMod val="65000"/>
                </a:srgbClr>
              </a:buClr>
              <a:buNone/>
            </a:pPr>
            <a:endParaRPr lang="en-US" sz="1200" dirty="0" smtClean="0">
              <a:solidFill>
                <a:srgbClr val="326295">
                  <a:lumMod val="75000"/>
                </a:srgbClr>
              </a:solidFill>
            </a:endParaRPr>
          </a:p>
          <a:p>
            <a:pPr marL="0" lvl="0" indent="0" algn="r">
              <a:buClr>
                <a:srgbClr val="FFFFFF">
                  <a:lumMod val="65000"/>
                </a:srgbClr>
              </a:buClr>
              <a:buNone/>
            </a:pPr>
            <a:r>
              <a:rPr lang="en-US" sz="1200" dirty="0" smtClean="0">
                <a:solidFill>
                  <a:srgbClr val="326295">
                    <a:lumMod val="75000"/>
                  </a:srgbClr>
                </a:solidFill>
              </a:rPr>
              <a:t>(Steiner &amp; Hassel, 2011)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“Competency research </a:t>
            </a:r>
            <a:r>
              <a:rPr lang="en-US" sz="2800" dirty="0"/>
              <a:t>suggests that outstanding performance in complex </a:t>
            </a:r>
            <a:r>
              <a:rPr lang="en-US" sz="2800" dirty="0" smtClean="0"/>
              <a:t>jobs—ones </a:t>
            </a:r>
            <a:r>
              <a:rPr lang="en-US" sz="2800" dirty="0"/>
              <a:t>in which most candidates have a similar educational history and significant autonomy over daily work </a:t>
            </a:r>
            <a:r>
              <a:rPr lang="en-US" sz="2800" dirty="0" smtClean="0"/>
              <a:t>tasks—is </a:t>
            </a:r>
            <a:r>
              <a:rPr lang="en-US" sz="2800" dirty="0"/>
              <a:t>driven more by underlying competencies than by readily observed skills and knowledge</a:t>
            </a:r>
            <a:r>
              <a:rPr lang="en-US" sz="2800" dirty="0" smtClean="0"/>
              <a:t>.”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523" y="5117123"/>
            <a:ext cx="8438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spcBef>
                <a:spcPts val="600"/>
              </a:spcBef>
              <a:spcAft>
                <a:spcPts val="0"/>
              </a:spcAft>
              <a:buClr>
                <a:srgbClr val="FFFFFF">
                  <a:lumMod val="65000"/>
                </a:srgbClr>
              </a:buClr>
            </a:pPr>
            <a:r>
              <a:rPr lang="en-US" sz="1200" dirty="0" smtClean="0">
                <a:solidFill>
                  <a:srgbClr val="326295">
                    <a:lumMod val="75000"/>
                  </a:srgbClr>
                </a:solidFill>
                <a:latin typeface="Arial"/>
              </a:rPr>
              <a:t>(Steiner &amp; </a:t>
            </a:r>
            <a:r>
              <a:rPr lang="en-US" sz="1200" dirty="0">
                <a:solidFill>
                  <a:srgbClr val="326295">
                    <a:lumMod val="75000"/>
                  </a:srgbClr>
                </a:solidFill>
                <a:latin typeface="Arial"/>
              </a:rPr>
              <a:t>Hassel, </a:t>
            </a:r>
            <a:r>
              <a:rPr lang="en-US" sz="1200" dirty="0" smtClean="0">
                <a:solidFill>
                  <a:srgbClr val="326295">
                    <a:lumMod val="75000"/>
                  </a:srgbClr>
                </a:solidFill>
                <a:latin typeface="Arial"/>
              </a:rPr>
              <a:t>2011, p. 5)</a:t>
            </a:r>
            <a:endParaRPr lang="en-US" sz="1200" dirty="0">
              <a:solidFill>
                <a:srgbClr val="326295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0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0722" y="1035523"/>
            <a:ext cx="6168628" cy="9414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“Every system is perfectly designed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get the results it gets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25" y="2207795"/>
            <a:ext cx="3807619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1455" y="5431279"/>
            <a:ext cx="208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264A70"/>
                </a:solidFill>
              </a:rPr>
              <a:t>—Quotation from Paul Batalden, M.D.</a:t>
            </a:r>
          </a:p>
        </p:txBody>
      </p:sp>
    </p:spTree>
    <p:extLst>
      <p:ext uri="{BB962C8B-B14F-4D97-AF65-F5344CB8AC3E}">
        <p14:creationId xmlns:p14="http://schemas.microsoft.com/office/powerpoint/2010/main" val="17474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Key Competencies</a:t>
            </a:r>
          </a:p>
          <a:p>
            <a:r>
              <a:rPr lang="en-US" dirty="0" smtClean="0"/>
              <a:t>Achievement/Focus on Results</a:t>
            </a:r>
          </a:p>
          <a:p>
            <a:pPr lvl="1"/>
            <a:r>
              <a:rPr lang="en-US" dirty="0" smtClean="0"/>
              <a:t>The drive and actions to set challenging goals and reach a high standard of performance despite barriers </a:t>
            </a:r>
          </a:p>
          <a:p>
            <a:pPr lvl="1"/>
            <a:r>
              <a:rPr lang="en-US" dirty="0" smtClean="0"/>
              <a:t>Taking responsibility to improve school outcomes and implement initiatives to accomplish sustainable results</a:t>
            </a:r>
          </a:p>
          <a:p>
            <a:r>
              <a:rPr lang="en-US" dirty="0" smtClean="0"/>
              <a:t>Impact and Influence</a:t>
            </a:r>
          </a:p>
          <a:p>
            <a:pPr lvl="1"/>
            <a:r>
              <a:rPr lang="en-US" dirty="0" smtClean="0"/>
              <a:t>Acting with the purpose of affecting the perceptions, thinking, and actions of others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Leader Competencies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77EC8-074D-41C4-94AE-E9EA7CEEA34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Key Competencies</a:t>
            </a:r>
          </a:p>
          <a:p>
            <a:r>
              <a:rPr lang="en-US" dirty="0" smtClean="0"/>
              <a:t>Team Leadership/Engaging the Team</a:t>
            </a:r>
          </a:p>
          <a:p>
            <a:pPr lvl="1"/>
            <a:r>
              <a:rPr lang="en-US" dirty="0" smtClean="0"/>
              <a:t>Assuming authoritative leadership of a group for the benefit of the organization </a:t>
            </a:r>
          </a:p>
          <a:p>
            <a:pPr lvl="1"/>
            <a:r>
              <a:rPr lang="en-US" dirty="0" smtClean="0"/>
              <a:t>Working with a group to leverage their input, develop actionable goals, and implement change in a school</a:t>
            </a:r>
          </a:p>
          <a:p>
            <a:r>
              <a:rPr lang="en-US" dirty="0" smtClean="0"/>
              <a:t>Conceptual Thinking </a:t>
            </a:r>
          </a:p>
          <a:p>
            <a:pPr lvl="1"/>
            <a:r>
              <a:rPr lang="en-US" dirty="0" smtClean="0"/>
              <a:t>The ability to see patterns and links among seemingly unrelated things</a:t>
            </a:r>
          </a:p>
          <a:p>
            <a:r>
              <a:rPr lang="en-US" dirty="0" smtClean="0"/>
              <a:t>Analytical Thinking </a:t>
            </a:r>
          </a:p>
          <a:p>
            <a:pPr lvl="1"/>
            <a:r>
              <a:rPr lang="en-US" dirty="0" smtClean="0"/>
              <a:t>The ability to break things down in a logical way and to recognize cause and effect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Leader Competencies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77EC8-074D-41C4-94AE-E9EA7CEEA34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 on school turnaround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State/District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Supervisors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57200" y="1527175"/>
            <a:ext cx="8047038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primary roles </a:t>
            </a:r>
            <a:r>
              <a:rPr lang="en-US" dirty="0" smtClean="0"/>
              <a:t>of the principal supervisor are: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Professional development and coaching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Evaluation and feedback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Liaison between school and district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Buffering and barrier removal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0" indent="0">
              <a:buNone/>
            </a:pPr>
            <a:r>
              <a:rPr lang="en-US" i="1" dirty="0" smtClean="0"/>
              <a:t>The role of principal supervisors becomes more important when we consider the potential they have to bolster efforts of turnaround principals through individualization.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Supervisors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81000" y="1527175"/>
            <a:ext cx="8123238" cy="4572000"/>
          </a:xfrm>
        </p:spPr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en-US" dirty="0" smtClean="0"/>
              <a:t>Principal supervisors should: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Have a limited number of turnaround principals.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Have weekly interactions with each turnaround principal.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Develop and participate in evaluation of their turnaround principals.</a:t>
            </a:r>
          </a:p>
          <a:p>
            <a:pPr>
              <a:spcBef>
                <a:spcPts val="1200"/>
              </a:spcBef>
              <a:buFont typeface="Wingdings" charset="2"/>
              <a:buChar char="§"/>
            </a:pPr>
            <a:r>
              <a:rPr lang="en-US" dirty="0" smtClean="0"/>
              <a:t>Be thoughtfully matched with turnaround principals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Supervision of Principals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57200" y="1527175"/>
            <a:ext cx="8047038" cy="4572000"/>
          </a:xfrm>
        </p:spPr>
        <p:txBody>
          <a:bodyPr/>
          <a:lstStyle/>
          <a:p>
            <a:r>
              <a:rPr lang="en-US" dirty="0" smtClean="0"/>
              <a:t>Strategic and focused on improving performance</a:t>
            </a:r>
          </a:p>
          <a:p>
            <a:r>
              <a:rPr lang="en-US" dirty="0" smtClean="0"/>
              <a:t>Ongoing opportunities for Training</a:t>
            </a:r>
          </a:p>
          <a:p>
            <a:r>
              <a:rPr lang="en-US" dirty="0" smtClean="0"/>
              <a:t>Consistent with best practices</a:t>
            </a:r>
          </a:p>
          <a:p>
            <a:r>
              <a:rPr lang="en-US" dirty="0" smtClean="0"/>
              <a:t>Informed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Talent Development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26</a:t>
            </a:fld>
            <a:endParaRPr lang="en-US" dirty="0"/>
          </a:p>
        </p:txBody>
      </p:sp>
      <p:pic>
        <p:nvPicPr>
          <p:cNvPr id="1026" name="Picture 2" descr="C:\Users\cmeyer.000\AppData\Local\Microsoft\Windows\Temporary Internet Files\Content.Outlook\GUU4TW3H\14-1630 GTL Talent Framework Gfx-SupplementaryText_d2 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72" y="1742267"/>
            <a:ext cx="4867656" cy="41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60325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(Center on Great Teachers and Leaders, 2014)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113" y="6170999"/>
            <a:ext cx="3898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>
              <a:spcBef>
                <a:spcPts val="1200"/>
              </a:spcBef>
              <a:spcAft>
                <a:spcPts val="0"/>
              </a:spcAft>
              <a:buClr>
                <a:srgbClr val="FFFFFF">
                  <a:lumMod val="65000"/>
                </a:srgbClr>
              </a:buClr>
            </a:pPr>
            <a:r>
              <a:rPr lang="en-US" sz="1400" dirty="0">
                <a:solidFill>
                  <a:srgbClr val="326295">
                    <a:lumMod val="75000"/>
                  </a:srgbClr>
                </a:solidFill>
                <a:latin typeface="Arial"/>
              </a:rPr>
              <a:t>(Center on Great Teachers and Leaders, 2014)</a:t>
            </a:r>
          </a:p>
        </p:txBody>
      </p:sp>
    </p:spTree>
    <p:extLst>
      <p:ext uri="{BB962C8B-B14F-4D97-AF65-F5344CB8AC3E}">
        <p14:creationId xmlns:p14="http://schemas.microsoft.com/office/powerpoint/2010/main" val="8766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 on school turnaround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Turnaround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Things to Consider: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en-US" sz="1800" i="1" dirty="0" smtClean="0"/>
          </a:p>
          <a:p>
            <a:pPr>
              <a:buSzPct val="75000"/>
              <a:defRPr/>
            </a:pPr>
            <a:r>
              <a:rPr lang="en-US" sz="2000" dirty="0" smtClean="0"/>
              <a:t>What’s Working/What’s not </a:t>
            </a:r>
            <a:r>
              <a:rPr lang="en-US" sz="2000" dirty="0" smtClean="0"/>
              <a:t>working</a:t>
            </a:r>
          </a:p>
          <a:p>
            <a:pPr lvl="1">
              <a:buSzPct val="75000"/>
              <a:defRPr/>
            </a:pPr>
            <a:r>
              <a:rPr lang="en-US" sz="1500" dirty="0"/>
              <a:t>Cost/benefit analysis and return on </a:t>
            </a:r>
            <a:r>
              <a:rPr lang="en-US" sz="1500" dirty="0" smtClean="0"/>
              <a:t>investment</a:t>
            </a:r>
            <a:endParaRPr lang="en-US" sz="1500" dirty="0" smtClean="0"/>
          </a:p>
          <a:p>
            <a:pPr>
              <a:buSzPct val="75000"/>
              <a:defRPr/>
            </a:pPr>
            <a:r>
              <a:rPr lang="en-US" sz="2000" dirty="0" smtClean="0"/>
              <a:t>Staffing</a:t>
            </a:r>
          </a:p>
          <a:p>
            <a:pPr lvl="1">
              <a:buSzPct val="75000"/>
              <a:defRPr/>
            </a:pPr>
            <a:r>
              <a:rPr lang="en-US" sz="1700" dirty="0" smtClean="0"/>
              <a:t>Building staff capacity</a:t>
            </a:r>
          </a:p>
          <a:p>
            <a:pPr lvl="1">
              <a:buSzPct val="75000"/>
              <a:defRPr/>
            </a:pPr>
            <a:r>
              <a:rPr lang="en-US" sz="1700" dirty="0" smtClean="0"/>
              <a:t>Repurposing staff</a:t>
            </a:r>
          </a:p>
          <a:p>
            <a:pPr>
              <a:buSzPct val="75000"/>
              <a:defRPr/>
            </a:pPr>
            <a:r>
              <a:rPr lang="en-US" sz="2000" dirty="0" smtClean="0"/>
              <a:t>Culture shift can be sustained</a:t>
            </a:r>
          </a:p>
          <a:p>
            <a:pPr>
              <a:buSzPct val="75000"/>
              <a:defRPr/>
            </a:pPr>
            <a:r>
              <a:rPr lang="en-US" sz="2000" dirty="0" smtClean="0"/>
              <a:t>Reallocation of Resource</a:t>
            </a:r>
          </a:p>
          <a:p>
            <a:pPr>
              <a:buSzPct val="75000"/>
              <a:defRPr/>
            </a:pPr>
            <a:r>
              <a:rPr lang="en-US" sz="2000" dirty="0" smtClean="0"/>
              <a:t>Reevaluating partner agreements</a:t>
            </a:r>
          </a:p>
          <a:p>
            <a:pPr>
              <a:buSzPct val="75000"/>
              <a:defRPr/>
            </a:pPr>
            <a:r>
              <a:rPr lang="en-US" sz="2000" dirty="0" smtClean="0"/>
              <a:t>Meaningful stakeholder engagement (policymakers, service providers, community partners, parents, families)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25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What States Are Doing?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en-US" sz="1800" i="1" dirty="0" smtClean="0"/>
          </a:p>
          <a:p>
            <a:pPr>
              <a:buSzPct val="75000"/>
              <a:defRPr/>
            </a:pPr>
            <a:r>
              <a:rPr lang="en-US" sz="2000" dirty="0" smtClean="0"/>
              <a:t>Planning for sustainability “early”</a:t>
            </a:r>
          </a:p>
          <a:p>
            <a:pPr>
              <a:buSzPct val="75000"/>
              <a:defRPr/>
            </a:pPr>
            <a:r>
              <a:rPr lang="en-US" sz="2000" dirty="0" smtClean="0"/>
              <a:t>LEA capacity building</a:t>
            </a:r>
          </a:p>
          <a:p>
            <a:pPr lvl="1">
              <a:buSzPct val="75000"/>
              <a:defRPr/>
            </a:pPr>
            <a:r>
              <a:rPr lang="en-US" sz="1700" dirty="0" smtClean="0"/>
              <a:t>Building foundation around hiring practices</a:t>
            </a:r>
          </a:p>
          <a:p>
            <a:pPr lvl="1">
              <a:buSzPct val="75000"/>
              <a:defRPr/>
            </a:pPr>
            <a:r>
              <a:rPr lang="en-US" sz="1700" dirty="0" smtClean="0"/>
              <a:t>LEAs assume leadership mentoring, coaching, and sustainability support</a:t>
            </a:r>
          </a:p>
          <a:p>
            <a:pPr lvl="1">
              <a:buSzPct val="75000"/>
              <a:defRPr/>
            </a:pPr>
            <a:r>
              <a:rPr lang="en-US" sz="1800" dirty="0"/>
              <a:t>Improving school climates to retain effective </a:t>
            </a:r>
            <a:r>
              <a:rPr lang="en-US" sz="1800" dirty="0" smtClean="0"/>
              <a:t>teachers</a:t>
            </a:r>
          </a:p>
          <a:p>
            <a:pPr lvl="1">
              <a:buSzPct val="75000"/>
              <a:defRPr/>
            </a:pPr>
            <a:r>
              <a:rPr lang="en-US" sz="1800" dirty="0" smtClean="0"/>
              <a:t>Modifying Policies</a:t>
            </a:r>
          </a:p>
          <a:p>
            <a:pPr lvl="2">
              <a:defRPr/>
            </a:pPr>
            <a:r>
              <a:rPr lang="en-US" sz="1500" dirty="0" smtClean="0"/>
              <a:t>Renegotiating </a:t>
            </a:r>
            <a:r>
              <a:rPr lang="en-US" sz="1500" dirty="0"/>
              <a:t>collective bargaining </a:t>
            </a:r>
            <a:r>
              <a:rPr lang="en-US" sz="1500" dirty="0" smtClean="0"/>
              <a:t>agreements</a:t>
            </a:r>
          </a:p>
          <a:p>
            <a:pPr lvl="1">
              <a:buSzPct val="75000"/>
              <a:defRPr/>
            </a:pPr>
            <a:r>
              <a:rPr lang="en-US" sz="1800" dirty="0"/>
              <a:t>Reallocating </a:t>
            </a:r>
            <a:r>
              <a:rPr lang="en-US" sz="1800" dirty="0" smtClean="0"/>
              <a:t>resources</a:t>
            </a:r>
          </a:p>
          <a:p>
            <a:pPr lvl="1">
              <a:buSzPct val="75000"/>
              <a:defRPr/>
            </a:pPr>
            <a:r>
              <a:rPr lang="en-US" sz="1800" dirty="0"/>
              <a:t>Establishing data systems</a:t>
            </a:r>
          </a:p>
          <a:p>
            <a:pPr>
              <a:buSzPct val="75000"/>
              <a:defRPr/>
            </a:pPr>
            <a:r>
              <a:rPr lang="en-US" sz="2100" dirty="0" smtClean="0"/>
              <a:t>SEAs</a:t>
            </a:r>
          </a:p>
          <a:p>
            <a:pPr lvl="1">
              <a:buSzPct val="75000"/>
              <a:defRPr/>
            </a:pPr>
            <a:r>
              <a:rPr lang="en-US" sz="1800" dirty="0" smtClean="0"/>
              <a:t>Revising SSOS</a:t>
            </a:r>
          </a:p>
          <a:p>
            <a:pPr lvl="1">
              <a:buSzPct val="75000"/>
              <a:defRPr/>
            </a:pPr>
            <a:r>
              <a:rPr lang="en-US" sz="1800" dirty="0" smtClean="0"/>
              <a:t>Guidance on resources</a:t>
            </a:r>
            <a:endParaRPr lang="en-US" sz="1800" dirty="0"/>
          </a:p>
          <a:p>
            <a:pPr marL="366713" lvl="1" indent="0">
              <a:buSzPct val="75000"/>
              <a:buNone/>
              <a:defRPr/>
            </a:pPr>
            <a:endParaRPr lang="en-US" sz="1800" dirty="0"/>
          </a:p>
          <a:p>
            <a:pPr lvl="1">
              <a:buSzPct val="75000"/>
              <a:defRPr/>
            </a:pPr>
            <a:endParaRPr 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2084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does the research say?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Rural School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Key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noFill/>
        </p:spPr>
        <p:txBody>
          <a:bodyPr>
            <a:normAutofit fontScale="40000" lnSpcReduction="20000"/>
          </a:bodyPr>
          <a:lstStyle/>
          <a:p>
            <a:r>
              <a:rPr lang="en-US" sz="2800" b="1" i="1" dirty="0" smtClean="0">
                <a:blipFill>
                  <a:blip r:embed="rId2"/>
                  <a:tile tx="0" ty="0" sx="100000" sy="100000" flip="none" algn="tl"/>
                </a:blipFill>
              </a:rPr>
              <a:t>Clearly stated role identified by the SEA</a:t>
            </a:r>
            <a:r>
              <a:rPr lang="en-US" sz="2800" i="1" dirty="0" smtClean="0"/>
              <a:t>. </a:t>
            </a:r>
            <a:endParaRPr lang="en-US" sz="2800" i="1" dirty="0"/>
          </a:p>
        </p:txBody>
      </p:sp>
      <p:pic>
        <p:nvPicPr>
          <p:cNvPr id="5" name="Chart Placeholder 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776972" y="1646238"/>
            <a:ext cx="3738193" cy="4838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877" y="2743200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Clearly stated role of the SEA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873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Defining the SEA Role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Disseminate Information and sponsor learning opportunities.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Role in expanding the pool of leaders and teachers available for recruitment and strategic use of staff.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Organize and incentivize regional consortia, including those through intermediate agencies. </a:t>
            </a:r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Maintain focus on instructional supports.</a:t>
            </a:r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Provide adequate hands on staff support.</a:t>
            </a:r>
            <a:endParaRPr lang="en-US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Active engagement of the chief state school officer in targeted turnaround efforts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4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Turnaround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828800"/>
            <a:ext cx="8272211" cy="3771071"/>
          </a:xfrm>
        </p:spPr>
        <p:txBody>
          <a:bodyPr>
            <a:normAutofit/>
          </a:bodyPr>
          <a:lstStyle/>
          <a:p>
            <a:r>
              <a:rPr lang="en-US" sz="1800" dirty="0"/>
              <a:t>An Indicator of Effective Practice requires evidence of its implementation but is not, in itself, the evidence.</a:t>
            </a:r>
          </a:p>
          <a:p>
            <a:endParaRPr lang="en-US" sz="1800" dirty="0"/>
          </a:p>
          <a:p>
            <a:r>
              <a:rPr lang="en-US" sz="1800" dirty="0"/>
              <a:t>An Indicator of Effective Practice bridges the ultimate goals to the more immediate, operational objectives that allow for nimble response.</a:t>
            </a:r>
          </a:p>
          <a:p>
            <a:endParaRPr lang="en-US" sz="1800" dirty="0"/>
          </a:p>
          <a:p>
            <a:r>
              <a:rPr lang="en-US" sz="1800" dirty="0"/>
              <a:t>Milestones are the large pieces of work to implement the strategies. In fact, they are indicators of strategy implementation.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Four Domains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52C708FA-BA16-8F47-8916-18A715877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4191000" cy="43433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4773" t="19010" r="36438" b="14844"/>
          <a:stretch/>
        </p:blipFill>
        <p:spPr>
          <a:xfrm>
            <a:off x="301752" y="1371600"/>
            <a:ext cx="3889247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142AB02D-1833-4926-B9BE-18F63363B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304024"/>
              </p:ext>
            </p:extLst>
          </p:nvPr>
        </p:nvGraphicFramePr>
        <p:xfrm>
          <a:off x="304800" y="1447800"/>
          <a:ext cx="8610600" cy="4855406"/>
        </p:xfrm>
        <a:graphic>
          <a:graphicData uri="http://schemas.openxmlformats.org/drawingml/2006/table">
            <a:tbl>
              <a:tblPr firstRow="1" firstCol="1" bandRow="1"/>
              <a:tblGrid>
                <a:gridCol w="3900528">
                  <a:extLst>
                    <a:ext uri="{9D8B030D-6E8A-4147-A177-3AD203B41FA5}">
                      <a16:colId xmlns:a16="http://schemas.microsoft.com/office/drawing/2014/main" xmlns="" val="70162318"/>
                    </a:ext>
                  </a:extLst>
                </a:gridCol>
                <a:gridCol w="4710072">
                  <a:extLst>
                    <a:ext uri="{9D8B030D-6E8A-4147-A177-3AD203B41FA5}">
                      <a16:colId xmlns:a16="http://schemas.microsoft.com/office/drawing/2014/main" xmlns="" val="3773656519"/>
                    </a:ext>
                  </a:extLst>
                </a:gridCol>
              </a:tblGrid>
              <a:tr h="2535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PROBLEMS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ADAPTIVE CHALLENGES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8280837"/>
                  </a:ext>
                </a:extLst>
              </a:tr>
              <a:tr h="507024"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 to identify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Difficult to identify (easy to deny)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8064781"/>
                  </a:ext>
                </a:extLst>
              </a:tr>
              <a:tr h="901804"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Often lend themselves to quick and easy (cut-and-dried) solutions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 changes in values, beliefs, roles, relationships and approaches to work 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7551795"/>
                  </a:ext>
                </a:extLst>
              </a:tr>
              <a:tr h="507024"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Often can be solved by an authority or expert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with the problem do the work of solving it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8889165"/>
                  </a:ext>
                </a:extLst>
              </a:tr>
              <a:tr h="976742"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 change in just one or a few places; often contained within organizational boundaries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 change in numerous places; usually across organizational boundaries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2419646"/>
                  </a:ext>
                </a:extLst>
              </a:tr>
              <a:tr h="732556"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are generally receptive to technical solutions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often resist acknowledging adaptive challenges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8635501"/>
                  </a:ext>
                </a:extLst>
              </a:tr>
              <a:tr h="976742"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Solutions can often be implemented quickly – even by edict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“Solutions” require experiments and new discoveries; they can take a long time to implement and cannot be implemented by edict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526476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47302" y="635431"/>
            <a:ext cx="5743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What’s Worked and hasn’t</a:t>
            </a:r>
            <a:r>
              <a:rPr lang="is-IS" sz="3200" dirty="0" smtClean="0"/>
              <a:t>…....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03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Efforts Fail When….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3B3B3B"/>
                </a:solidFill>
              </a:rPr>
              <a:pPr/>
              <a:t>4</a:t>
            </a:fld>
            <a:endParaRPr lang="en-US" dirty="0">
              <a:solidFill>
                <a:srgbClr val="3B3B3B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01752" y="1527048"/>
          <a:ext cx="850392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14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Efforts also fail when...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They are primarily top down</a:t>
            </a:r>
          </a:p>
          <a:p>
            <a:r>
              <a:rPr lang="en-US" dirty="0" smtClean="0"/>
              <a:t>They do not provide opportunities to learn from and with each other</a:t>
            </a:r>
          </a:p>
          <a:p>
            <a:r>
              <a:rPr lang="en-US" dirty="0" smtClean="0"/>
              <a:t>They do not acknowledge and reach out to apathetic and resistant stakeholders.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In complex change, </a:t>
            </a:r>
            <a:r>
              <a:rPr lang="en-US" u="sng" dirty="0" smtClean="0"/>
              <a:t>everybody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is a </a:t>
            </a:r>
            <a:r>
              <a:rPr lang="en-US" dirty="0"/>
              <a:t>l</a:t>
            </a:r>
            <a:r>
              <a:rPr lang="en-US" dirty="0" smtClean="0"/>
              <a:t>eader </a:t>
            </a:r>
            <a:r>
              <a:rPr lang="en-US" u="sng" dirty="0" smtClean="0"/>
              <a:t>and</a:t>
            </a:r>
            <a:r>
              <a:rPr lang="en-US" dirty="0" smtClean="0"/>
              <a:t> a learner.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Four Domains For Rapid School Improvement: A Systems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Four Domains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52C708FA-BA16-8F47-8916-18A715877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4191000" cy="43433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4773" t="19010" r="36438" b="14844"/>
          <a:stretch/>
        </p:blipFill>
        <p:spPr>
          <a:xfrm>
            <a:off x="301752" y="1371600"/>
            <a:ext cx="3889247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6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Acknowledge the unique challenges of leading school </a:t>
            </a:r>
            <a:r>
              <a:rPr lang="en-US" dirty="0" smtClean="0"/>
              <a:t>turnaround.</a:t>
            </a:r>
            <a:endParaRPr lang="en-US" dirty="0"/>
          </a:p>
          <a:p>
            <a:pPr lvl="0"/>
            <a:r>
              <a:rPr lang="en-US" dirty="0" smtClean="0"/>
              <a:t>Identify leader </a:t>
            </a:r>
            <a:r>
              <a:rPr lang="en-US" dirty="0"/>
              <a:t>competencies and actions associated with turnaround </a:t>
            </a:r>
            <a:r>
              <a:rPr lang="en-US" dirty="0" smtClean="0"/>
              <a:t>success.</a:t>
            </a:r>
            <a:endParaRPr lang="en-US" dirty="0"/>
          </a:p>
          <a:p>
            <a:pPr lvl="0"/>
            <a:r>
              <a:rPr lang="en-US" dirty="0"/>
              <a:t>Understand the importance of competencies in turnaround leader </a:t>
            </a:r>
            <a:r>
              <a:rPr lang="en-US" dirty="0" smtClean="0"/>
              <a:t>selection and development.</a:t>
            </a:r>
            <a:endParaRPr lang="en-US" dirty="0"/>
          </a:p>
          <a:p>
            <a:r>
              <a:rPr lang="en-US" dirty="0"/>
              <a:t>Analyze </a:t>
            </a:r>
            <a:r>
              <a:rPr lang="en-US" dirty="0" smtClean="0"/>
              <a:t>school leader behaviors </a:t>
            </a:r>
            <a:r>
              <a:rPr lang="en-US" dirty="0"/>
              <a:t>to identify evidence of </a:t>
            </a:r>
            <a:r>
              <a:rPr lang="en-US" dirty="0" smtClean="0"/>
              <a:t>competencies.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Leadership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3477EC8-074D-41C4-94AE-E9EA7CEEA348}" type="slidenum">
              <a:rPr lang="en-US" smtClean="0"/>
              <a:pPr algn="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Activity: What </a:t>
            </a:r>
            <a:r>
              <a:rPr lang="en-US" dirty="0"/>
              <a:t>S</a:t>
            </a:r>
            <a:r>
              <a:rPr lang="en-US" dirty="0" smtClean="0"/>
              <a:t>ets </a:t>
            </a:r>
            <a:br>
              <a:rPr lang="en-US" dirty="0" smtClean="0"/>
            </a:br>
            <a:r>
              <a:rPr lang="en-US" dirty="0" smtClean="0"/>
              <a:t>Turnaround </a:t>
            </a:r>
            <a:r>
              <a:rPr lang="en-US" dirty="0"/>
              <a:t>L</a:t>
            </a:r>
            <a:r>
              <a:rPr lang="en-US" dirty="0" smtClean="0"/>
              <a:t>eaders </a:t>
            </a:r>
            <a:r>
              <a:rPr lang="en-US" dirty="0"/>
              <a:t>A</a:t>
            </a:r>
            <a:r>
              <a:rPr lang="en-US" dirty="0" smtClean="0"/>
              <a:t>part?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 fontScale="32500" lnSpcReduction="20000"/>
          </a:bodyPr>
          <a:lstStyle/>
          <a:p>
            <a:pPr algn="r"/>
            <a:fld id="{F3477EC8-074D-41C4-94AE-E9EA7CEEA348}" type="slidenum">
              <a:rPr lang="en-US" smtClean="0"/>
              <a:pPr algn="r"/>
              <a:t>9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522056" y="1685031"/>
          <a:ext cx="8224837" cy="474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9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17681</TotalTime>
  <Words>1538</Words>
  <Application>Microsoft Macintosh PowerPoint</Application>
  <PresentationFormat>On-screen Show (4:3)</PresentationFormat>
  <Paragraphs>255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Calibri</vt:lpstr>
      <vt:lpstr>Franklin Gothic Book</vt:lpstr>
      <vt:lpstr>Georgia</vt:lpstr>
      <vt:lpstr>ITC Franklin Gothic Std Bk Cd</vt:lpstr>
      <vt:lpstr>ＭＳ Ｐゴシック</vt:lpstr>
      <vt:lpstr>Times New Roman</vt:lpstr>
      <vt:lpstr>Wingdings</vt:lpstr>
      <vt:lpstr>Wingdings 2</vt:lpstr>
      <vt:lpstr>Arial</vt:lpstr>
      <vt:lpstr>Civic</vt:lpstr>
      <vt:lpstr>Center on School Turnaround at WestEd</vt:lpstr>
      <vt:lpstr>“Every system is perfectly designed  to get the results it gets.”</vt:lpstr>
      <vt:lpstr>What does the research say?</vt:lpstr>
      <vt:lpstr>Change Efforts Fail When….</vt:lpstr>
      <vt:lpstr>Efforts also fail when...</vt:lpstr>
      <vt:lpstr>Four Domains For Rapid School Improvement: A Systems Framework</vt:lpstr>
      <vt:lpstr>The Four Domains</vt:lpstr>
      <vt:lpstr>Turnaround Leadership Discussion</vt:lpstr>
      <vt:lpstr>Activity: What Sets  Turnaround Leaders Apart?</vt:lpstr>
      <vt:lpstr>Turnaround Leadership</vt:lpstr>
      <vt:lpstr>Turnaround Leader Competencies</vt:lpstr>
      <vt:lpstr>Leveraging Leaders</vt:lpstr>
      <vt:lpstr>Turnaround Leaders</vt:lpstr>
      <vt:lpstr>Turnaround Leader Actions</vt:lpstr>
      <vt:lpstr>Turnaround Leader Actions</vt:lpstr>
      <vt:lpstr>Debrief: Turnaround Leader Actions</vt:lpstr>
      <vt:lpstr>Turnaround Leader Competencies</vt:lpstr>
      <vt:lpstr>Competencies</vt:lpstr>
      <vt:lpstr>Competencies</vt:lpstr>
      <vt:lpstr>Turnaround Leader Competencies</vt:lpstr>
      <vt:lpstr>Turnaround Leader Competencies</vt:lpstr>
      <vt:lpstr>State/District Example</vt:lpstr>
      <vt:lpstr>Principal Supervisors</vt:lpstr>
      <vt:lpstr>Principal Supervisors</vt:lpstr>
      <vt:lpstr>Supervision of Principals</vt:lpstr>
      <vt:lpstr>Talent Development Framework</vt:lpstr>
      <vt:lpstr>Sustaining Turnaround</vt:lpstr>
      <vt:lpstr>Things to Consider:  </vt:lpstr>
      <vt:lpstr>What States Are Doing?  </vt:lpstr>
      <vt:lpstr>Rural School Discussion</vt:lpstr>
      <vt:lpstr>Key Takeaway</vt:lpstr>
      <vt:lpstr>Defining the SEA Role</vt:lpstr>
      <vt:lpstr>What is Turnaround Success</vt:lpstr>
      <vt:lpstr>Indicators</vt:lpstr>
      <vt:lpstr>The Four Domains</vt:lpstr>
      <vt:lpstr>PowerPoint Presentation</vt:lpstr>
      <vt:lpstr>QUESTIONS</vt:lpstr>
    </vt:vector>
  </TitlesOfParts>
  <Company>WestEd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ssargen</dc:creator>
  <cp:lastModifiedBy>Carlas McCauley</cp:lastModifiedBy>
  <cp:revision>69</cp:revision>
  <cp:lastPrinted>2017-02-13T22:07:26Z</cp:lastPrinted>
  <dcterms:created xsi:type="dcterms:W3CDTF">2015-02-11T18:42:27Z</dcterms:created>
  <dcterms:modified xsi:type="dcterms:W3CDTF">2019-09-05T21:57:47Z</dcterms:modified>
</cp:coreProperties>
</file>