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drawings/drawing5.xml" ContentType="application/vnd.openxmlformats-officedocument.drawingml.chartshapes+xml"/>
  <Override PartName="/ppt/charts/chart9.xml" ContentType="application/vnd.openxmlformats-officedocument.drawingml.chart+xml"/>
  <Override PartName="/ppt/drawings/drawing6.xml" ContentType="application/vnd.openxmlformats-officedocument.drawingml.chartshapes+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6.xml" ContentType="application/vnd.openxmlformats-officedocument.drawingml.chart+xml"/>
  <Override PartName="/ppt/drawings/drawing8.xml" ContentType="application/vnd.openxmlformats-officedocument.drawingml.chartshapes+xml"/>
  <Override PartName="/ppt/notesSlides/notesSlide12.xml" ContentType="application/vnd.openxmlformats-officedocument.presentationml.notesSlide+xml"/>
  <Override PartName="/ppt/charts/chart17.xml" ContentType="application/vnd.openxmlformats-officedocument.drawingml.chart+xml"/>
  <Override PartName="/ppt/notesSlides/notesSlide13.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327" r:id="rId6"/>
    <p:sldId id="288" r:id="rId7"/>
    <p:sldId id="302" r:id="rId8"/>
    <p:sldId id="329" r:id="rId9"/>
    <p:sldId id="337" r:id="rId10"/>
    <p:sldId id="338" r:id="rId11"/>
    <p:sldId id="385" r:id="rId12"/>
    <p:sldId id="386" r:id="rId13"/>
    <p:sldId id="343" r:id="rId14"/>
    <p:sldId id="389" r:id="rId15"/>
    <p:sldId id="308" r:id="rId16"/>
    <p:sldId id="296" r:id="rId17"/>
    <p:sldId id="301" r:id="rId18"/>
    <p:sldId id="344" r:id="rId19"/>
    <p:sldId id="362" r:id="rId20"/>
    <p:sldId id="363" r:id="rId21"/>
    <p:sldId id="373" r:id="rId22"/>
    <p:sldId id="387" r:id="rId23"/>
    <p:sldId id="367" r:id="rId24"/>
    <p:sldId id="305" r:id="rId25"/>
    <p:sldId id="345" r:id="rId26"/>
    <p:sldId id="361" r:id="rId27"/>
    <p:sldId id="368" r:id="rId28"/>
    <p:sldId id="381" r:id="rId29"/>
    <p:sldId id="388" r:id="rId30"/>
    <p:sldId id="372" r:id="rId31"/>
    <p:sldId id="306" r:id="rId32"/>
    <p:sldId id="323" r:id="rId33"/>
    <p:sldId id="326" r:id="rId34"/>
    <p:sldId id="320" r:id="rId35"/>
    <p:sldId id="382" r:id="rId36"/>
    <p:sldId id="380" r:id="rId37"/>
    <p:sldId id="376" r:id="rId38"/>
    <p:sldId id="328" r:id="rId39"/>
    <p:sldId id="335" r:id="rId40"/>
    <p:sldId id="375" r:id="rId4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3D69B"/>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86" autoAdjust="0"/>
  </p:normalViewPr>
  <p:slideViewPr>
    <p:cSldViewPr>
      <p:cViewPr varScale="1">
        <p:scale>
          <a:sx n="78" d="100"/>
          <a:sy n="78" d="100"/>
        </p:scale>
        <p:origin x="1764"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hart%20in%20Microsoft%20PowerPoint"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Chart%20in%20Microsoft%20PowerPoint"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PowerPoint]Sheet1'!$D$26</c:f>
              <c:strCache>
                <c:ptCount val="1"/>
                <c:pt idx="0">
                  <c:v>Frequency</c:v>
                </c:pt>
              </c:strCache>
            </c:strRef>
          </c:tx>
          <c:invertIfNegative val="0"/>
          <c:dPt>
            <c:idx val="0"/>
            <c:invertIfNegative val="0"/>
            <c:bubble3D val="0"/>
            <c:spPr>
              <a:solidFill>
                <a:schemeClr val="accent4"/>
              </a:solidFill>
            </c:spPr>
            <c:extLst>
              <c:ext xmlns:c16="http://schemas.microsoft.com/office/drawing/2014/chart" uri="{C3380CC4-5D6E-409C-BE32-E72D297353CC}">
                <c16:uniqueId val="{00000001-594B-4E79-9748-96A3A57B982E}"/>
              </c:ext>
            </c:extLst>
          </c:dPt>
          <c:dPt>
            <c:idx val="1"/>
            <c:invertIfNegative val="0"/>
            <c:bubble3D val="0"/>
            <c:spPr>
              <a:solidFill>
                <a:schemeClr val="accent4"/>
              </a:solidFill>
            </c:spPr>
            <c:extLst>
              <c:ext xmlns:c16="http://schemas.microsoft.com/office/drawing/2014/chart" uri="{C3380CC4-5D6E-409C-BE32-E72D297353CC}">
                <c16:uniqueId val="{00000003-594B-4E79-9748-96A3A57B982E}"/>
              </c:ext>
            </c:extLst>
          </c:dPt>
          <c:dPt>
            <c:idx val="2"/>
            <c:invertIfNegative val="0"/>
            <c:bubble3D val="0"/>
            <c:spPr>
              <a:solidFill>
                <a:schemeClr val="accent4"/>
              </a:solidFill>
            </c:spPr>
            <c:extLst>
              <c:ext xmlns:c16="http://schemas.microsoft.com/office/drawing/2014/chart" uri="{C3380CC4-5D6E-409C-BE32-E72D297353CC}">
                <c16:uniqueId val="{00000005-594B-4E79-9748-96A3A57B982E}"/>
              </c:ext>
            </c:extLst>
          </c:dPt>
          <c:dPt>
            <c:idx val="3"/>
            <c:invertIfNegative val="0"/>
            <c:bubble3D val="0"/>
            <c:spPr>
              <a:solidFill>
                <a:schemeClr val="accent4"/>
              </a:solidFill>
            </c:spPr>
            <c:extLst>
              <c:ext xmlns:c16="http://schemas.microsoft.com/office/drawing/2014/chart" uri="{C3380CC4-5D6E-409C-BE32-E72D297353CC}">
                <c16:uniqueId val="{00000007-594B-4E79-9748-96A3A57B982E}"/>
              </c:ext>
            </c:extLst>
          </c:dPt>
          <c:dLbls>
            <c:spPr>
              <a:noFill/>
              <a:ln>
                <a:noFill/>
              </a:ln>
              <a:effectLst/>
            </c:spPr>
            <c:txPr>
              <a:bodyPr/>
              <a:lstStyle/>
              <a:p>
                <a:pPr>
                  <a:defRPr sz="16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PowerPoint]Sheet1'!$C$27:$C$30</c:f>
              <c:strCache>
                <c:ptCount val="4"/>
                <c:pt idx="0">
                  <c:v>A</c:v>
                </c:pt>
                <c:pt idx="1">
                  <c:v>B</c:v>
                </c:pt>
                <c:pt idx="2">
                  <c:v>C</c:v>
                </c:pt>
                <c:pt idx="3">
                  <c:v>D</c:v>
                </c:pt>
              </c:strCache>
            </c:strRef>
          </c:cat>
          <c:val>
            <c:numRef>
              <c:f>'[Chart in Microsoft PowerPoint]Sheet1'!$D$27:$D$30</c:f>
              <c:numCache>
                <c:formatCode>General</c:formatCode>
                <c:ptCount val="4"/>
                <c:pt idx="0">
                  <c:v>716</c:v>
                </c:pt>
                <c:pt idx="1">
                  <c:v>285</c:v>
                </c:pt>
                <c:pt idx="2">
                  <c:v>249</c:v>
                </c:pt>
                <c:pt idx="3">
                  <c:v>190</c:v>
                </c:pt>
              </c:numCache>
            </c:numRef>
          </c:val>
          <c:extLst>
            <c:ext xmlns:c16="http://schemas.microsoft.com/office/drawing/2014/chart" uri="{C3380CC4-5D6E-409C-BE32-E72D297353CC}">
              <c16:uniqueId val="{00000008-594B-4E79-9748-96A3A57B982E}"/>
            </c:ext>
          </c:extLst>
        </c:ser>
        <c:dLbls>
          <c:showLegendKey val="0"/>
          <c:showVal val="0"/>
          <c:showCatName val="0"/>
          <c:showSerName val="0"/>
          <c:showPercent val="0"/>
          <c:showBubbleSize val="0"/>
        </c:dLbls>
        <c:gapWidth val="75"/>
        <c:overlap val="-25"/>
        <c:axId val="97010816"/>
        <c:axId val="97012352"/>
      </c:barChart>
      <c:catAx>
        <c:axId val="97010816"/>
        <c:scaling>
          <c:orientation val="minMax"/>
        </c:scaling>
        <c:delete val="0"/>
        <c:axPos val="b"/>
        <c:numFmt formatCode="General" sourceLinked="0"/>
        <c:majorTickMark val="none"/>
        <c:minorTickMark val="none"/>
        <c:tickLblPos val="nextTo"/>
        <c:txPr>
          <a:bodyPr/>
          <a:lstStyle/>
          <a:p>
            <a:pPr>
              <a:defRPr sz="1600"/>
            </a:pPr>
            <a:endParaRPr lang="en-US"/>
          </a:p>
        </c:txPr>
        <c:crossAx val="97012352"/>
        <c:crosses val="autoZero"/>
        <c:auto val="1"/>
        <c:lblAlgn val="ctr"/>
        <c:lblOffset val="100"/>
        <c:noMultiLvlLbl val="0"/>
      </c:catAx>
      <c:valAx>
        <c:axId val="97012352"/>
        <c:scaling>
          <c:orientation val="minMax"/>
        </c:scaling>
        <c:delete val="0"/>
        <c:axPos val="l"/>
        <c:majorGridlines/>
        <c:title>
          <c:tx>
            <c:rich>
              <a:bodyPr rot="-5400000" vert="horz"/>
              <a:lstStyle/>
              <a:p>
                <a:pPr>
                  <a:defRPr sz="1600"/>
                </a:pPr>
                <a:r>
                  <a:rPr lang="en-US" sz="1600" dirty="0" smtClean="0"/>
                  <a:t>Number </a:t>
                </a:r>
                <a:r>
                  <a:rPr lang="en-US" sz="1600" dirty="0"/>
                  <a:t>of Schools</a:t>
                </a:r>
              </a:p>
            </c:rich>
          </c:tx>
          <c:overlay val="0"/>
        </c:title>
        <c:numFmt formatCode="General" sourceLinked="1"/>
        <c:majorTickMark val="none"/>
        <c:minorTickMark val="none"/>
        <c:tickLblPos val="nextTo"/>
        <c:spPr>
          <a:ln w="9525">
            <a:noFill/>
          </a:ln>
        </c:spPr>
        <c:txPr>
          <a:bodyPr/>
          <a:lstStyle/>
          <a:p>
            <a:pPr>
              <a:defRPr sz="1600"/>
            </a:pPr>
            <a:endParaRPr lang="en-US"/>
          </a:p>
        </c:txPr>
        <c:crossAx val="97010816"/>
        <c:crosses val="autoZero"/>
        <c:crossBetween val="between"/>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Sheet1!$C$198</c:f>
              <c:strCache>
                <c:ptCount val="1"/>
                <c:pt idx="0">
                  <c:v>A</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Sheet1!$D$197:$G$197</c:f>
              <c:strCache>
                <c:ptCount val="4"/>
                <c:pt idx="0">
                  <c:v>&gt;=75%</c:v>
                </c:pt>
                <c:pt idx="1">
                  <c:v>50-74%</c:v>
                </c:pt>
                <c:pt idx="2">
                  <c:v>25-49%</c:v>
                </c:pt>
                <c:pt idx="3">
                  <c:v>&lt;25%</c:v>
                </c:pt>
              </c:strCache>
            </c:strRef>
          </c:cat>
          <c:val>
            <c:numRef>
              <c:f>Sheet1!$D$198:$G$198</c:f>
              <c:numCache>
                <c:formatCode>General</c:formatCode>
                <c:ptCount val="4"/>
                <c:pt idx="0">
                  <c:v>2</c:v>
                </c:pt>
                <c:pt idx="1">
                  <c:v>2</c:v>
                </c:pt>
                <c:pt idx="2">
                  <c:v>2</c:v>
                </c:pt>
                <c:pt idx="3">
                  <c:v>25</c:v>
                </c:pt>
              </c:numCache>
            </c:numRef>
          </c:val>
          <c:extLst>
            <c:ext xmlns:c16="http://schemas.microsoft.com/office/drawing/2014/chart" uri="{C3380CC4-5D6E-409C-BE32-E72D297353CC}">
              <c16:uniqueId val="{00000000-C113-488A-9B2A-4EFF8426D93F}"/>
            </c:ext>
          </c:extLst>
        </c:ser>
        <c:ser>
          <c:idx val="1"/>
          <c:order val="1"/>
          <c:tx>
            <c:strRef>
              <c:f>Sheet1!$C$199</c:f>
              <c:strCache>
                <c:ptCount val="1"/>
                <c:pt idx="0">
                  <c:v>B</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Sheet1!$D$197:$G$197</c:f>
              <c:strCache>
                <c:ptCount val="4"/>
                <c:pt idx="0">
                  <c:v>&gt;=75%</c:v>
                </c:pt>
                <c:pt idx="1">
                  <c:v>50-74%</c:v>
                </c:pt>
                <c:pt idx="2">
                  <c:v>25-49%</c:v>
                </c:pt>
                <c:pt idx="3">
                  <c:v>&lt;25%</c:v>
                </c:pt>
              </c:strCache>
            </c:strRef>
          </c:cat>
          <c:val>
            <c:numRef>
              <c:f>Sheet1!$D$199:$G$199</c:f>
              <c:numCache>
                <c:formatCode>General</c:formatCode>
                <c:ptCount val="4"/>
                <c:pt idx="0">
                  <c:v>0</c:v>
                </c:pt>
                <c:pt idx="1">
                  <c:v>1</c:v>
                </c:pt>
                <c:pt idx="2">
                  <c:v>0</c:v>
                </c:pt>
                <c:pt idx="3">
                  <c:v>46</c:v>
                </c:pt>
              </c:numCache>
            </c:numRef>
          </c:val>
          <c:extLst>
            <c:ext xmlns:c16="http://schemas.microsoft.com/office/drawing/2014/chart" uri="{C3380CC4-5D6E-409C-BE32-E72D297353CC}">
              <c16:uniqueId val="{00000001-C113-488A-9B2A-4EFF8426D93F}"/>
            </c:ext>
          </c:extLst>
        </c:ser>
        <c:ser>
          <c:idx val="2"/>
          <c:order val="2"/>
          <c:tx>
            <c:strRef>
              <c:f>Sheet1!$C$200</c:f>
              <c:strCache>
                <c:ptCount val="1"/>
                <c:pt idx="0">
                  <c:v>C</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Sheet1!$D$197:$G$197</c:f>
              <c:strCache>
                <c:ptCount val="4"/>
                <c:pt idx="0">
                  <c:v>&gt;=75%</c:v>
                </c:pt>
                <c:pt idx="1">
                  <c:v>50-74%</c:v>
                </c:pt>
                <c:pt idx="2">
                  <c:v>25-49%</c:v>
                </c:pt>
                <c:pt idx="3">
                  <c:v>&lt;25%</c:v>
                </c:pt>
              </c:strCache>
            </c:strRef>
          </c:cat>
          <c:val>
            <c:numRef>
              <c:f>Sheet1!$D$200:$G$200</c:f>
              <c:numCache>
                <c:formatCode>General</c:formatCode>
                <c:ptCount val="4"/>
                <c:pt idx="0">
                  <c:v>2</c:v>
                </c:pt>
                <c:pt idx="1">
                  <c:v>1</c:v>
                </c:pt>
                <c:pt idx="2">
                  <c:v>2</c:v>
                </c:pt>
                <c:pt idx="3">
                  <c:v>74</c:v>
                </c:pt>
              </c:numCache>
            </c:numRef>
          </c:val>
          <c:extLst>
            <c:ext xmlns:c16="http://schemas.microsoft.com/office/drawing/2014/chart" uri="{C3380CC4-5D6E-409C-BE32-E72D297353CC}">
              <c16:uniqueId val="{00000002-C113-488A-9B2A-4EFF8426D93F}"/>
            </c:ext>
          </c:extLst>
        </c:ser>
        <c:ser>
          <c:idx val="3"/>
          <c:order val="3"/>
          <c:tx>
            <c:strRef>
              <c:f>Sheet1!$C$201</c:f>
              <c:strCache>
                <c:ptCount val="1"/>
                <c:pt idx="0">
                  <c:v>D</c:v>
                </c:pt>
              </c:strCache>
            </c:strRef>
          </c:tx>
          <c:invertIfNegative val="0"/>
          <c:dLbls>
            <c:dLbl>
              <c:idx val="3"/>
              <c:layout>
                <c:manualLayout>
                  <c:x val="-1.3888888888888889E-3"/>
                  <c:y val="-1.333333333333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13-488A-9B2A-4EFF8426D93F}"/>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Sheet1!$D$197:$G$197</c:f>
              <c:strCache>
                <c:ptCount val="4"/>
                <c:pt idx="0">
                  <c:v>&gt;=75%</c:v>
                </c:pt>
                <c:pt idx="1">
                  <c:v>50-74%</c:v>
                </c:pt>
                <c:pt idx="2">
                  <c:v>25-49%</c:v>
                </c:pt>
                <c:pt idx="3">
                  <c:v>&lt;25%</c:v>
                </c:pt>
              </c:strCache>
            </c:strRef>
          </c:cat>
          <c:val>
            <c:numRef>
              <c:f>Sheet1!$D$201:$G$201</c:f>
              <c:numCache>
                <c:formatCode>General</c:formatCode>
                <c:ptCount val="4"/>
                <c:pt idx="0">
                  <c:v>11</c:v>
                </c:pt>
                <c:pt idx="1">
                  <c:v>5</c:v>
                </c:pt>
                <c:pt idx="2">
                  <c:v>3</c:v>
                </c:pt>
                <c:pt idx="3">
                  <c:v>58</c:v>
                </c:pt>
              </c:numCache>
            </c:numRef>
          </c:val>
          <c:extLst>
            <c:ext xmlns:c16="http://schemas.microsoft.com/office/drawing/2014/chart" uri="{C3380CC4-5D6E-409C-BE32-E72D297353CC}">
              <c16:uniqueId val="{00000004-C113-488A-9B2A-4EFF8426D93F}"/>
            </c:ext>
          </c:extLst>
        </c:ser>
        <c:dLbls>
          <c:showLegendKey val="0"/>
          <c:showVal val="0"/>
          <c:showCatName val="0"/>
          <c:showSerName val="0"/>
          <c:showPercent val="0"/>
          <c:showBubbleSize val="0"/>
        </c:dLbls>
        <c:gapWidth val="150"/>
        <c:axId val="37544704"/>
        <c:axId val="37546240"/>
      </c:barChart>
      <c:catAx>
        <c:axId val="37544704"/>
        <c:scaling>
          <c:orientation val="minMax"/>
        </c:scaling>
        <c:delete val="0"/>
        <c:axPos val="b"/>
        <c:numFmt formatCode="General" sourceLinked="0"/>
        <c:majorTickMark val="out"/>
        <c:minorTickMark val="none"/>
        <c:tickLblPos val="nextTo"/>
        <c:txPr>
          <a:bodyPr/>
          <a:lstStyle/>
          <a:p>
            <a:pPr>
              <a:defRPr sz="1600"/>
            </a:pPr>
            <a:endParaRPr lang="en-US"/>
          </a:p>
        </c:txPr>
        <c:crossAx val="37546240"/>
        <c:crosses val="autoZero"/>
        <c:auto val="1"/>
        <c:lblAlgn val="ctr"/>
        <c:lblOffset val="100"/>
        <c:noMultiLvlLbl val="0"/>
      </c:catAx>
      <c:valAx>
        <c:axId val="37546240"/>
        <c:scaling>
          <c:orientation val="minMax"/>
        </c:scaling>
        <c:delete val="0"/>
        <c:axPos val="l"/>
        <c:majorGridlines/>
        <c:title>
          <c:tx>
            <c:rich>
              <a:bodyPr rot="-5400000" vert="horz"/>
              <a:lstStyle/>
              <a:p>
                <a:pPr>
                  <a:defRPr sz="1600"/>
                </a:pPr>
                <a:r>
                  <a:rPr lang="en-US" sz="1600"/>
                  <a:t>Number of</a:t>
                </a:r>
                <a:r>
                  <a:rPr lang="en-US" sz="1600" baseline="0"/>
                  <a:t> Schools</a:t>
                </a:r>
                <a:endParaRPr lang="en-US" sz="1600"/>
              </a:p>
            </c:rich>
          </c:tx>
          <c:overlay val="0"/>
        </c:title>
        <c:numFmt formatCode="General" sourceLinked="1"/>
        <c:majorTickMark val="out"/>
        <c:minorTickMark val="none"/>
        <c:tickLblPos val="nextTo"/>
        <c:txPr>
          <a:bodyPr/>
          <a:lstStyle/>
          <a:p>
            <a:pPr>
              <a:defRPr sz="1600"/>
            </a:pPr>
            <a:endParaRPr lang="en-US"/>
          </a:p>
        </c:txPr>
        <c:crossAx val="37544704"/>
        <c:crosses val="autoZero"/>
        <c:crossBetween val="between"/>
      </c:valAx>
    </c:plotArea>
    <c:legend>
      <c:legendPos val="t"/>
      <c:overlay val="0"/>
      <c:txPr>
        <a:bodyPr/>
        <a:lstStyle/>
        <a:p>
          <a:pPr>
            <a:defRPr sz="2000"/>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Sheet1!$D$130</c:f>
              <c:strCache>
                <c:ptCount val="1"/>
                <c:pt idx="0">
                  <c:v>Frequency</c:v>
                </c:pt>
              </c:strCache>
            </c:strRef>
          </c:tx>
          <c:spPr>
            <a:solidFill>
              <a:schemeClr val="accent4"/>
            </a:solidFill>
          </c:spPr>
          <c:invertIfNegative val="0"/>
          <c:dLbls>
            <c:dLbl>
              <c:idx val="0"/>
              <c:tx>
                <c:rich>
                  <a:bodyPr/>
                  <a:lstStyle/>
                  <a:p>
                    <a:r>
                      <a:rPr lang="en-US" sz="1600" smtClean="0"/>
                      <a:t>18.6%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FE-41C9-8224-B37EA683CF69}"/>
                </c:ext>
              </c:extLst>
            </c:dLbl>
            <c:dLbl>
              <c:idx val="1"/>
              <c:layout>
                <c:manualLayout>
                  <c:x val="5.1788478947877939E-17"/>
                  <c:y val="-2.4444444444444425E-2"/>
                </c:manualLayout>
              </c:layout>
              <c:tx>
                <c:rich>
                  <a:bodyPr/>
                  <a:lstStyle/>
                  <a:p>
                    <a:r>
                      <a:rPr lang="en-US" sz="1600" smtClean="0"/>
                      <a:t>26.1%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FE-41C9-8224-B37EA683CF69}"/>
                </c:ext>
              </c:extLst>
            </c:dLbl>
            <c:dLbl>
              <c:idx val="2"/>
              <c:tx>
                <c:rich>
                  <a:bodyPr/>
                  <a:lstStyle/>
                  <a:p>
                    <a:r>
                      <a:rPr lang="en-US" sz="1600" smtClean="0"/>
                      <a:t>25.4%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FE-41C9-8224-B37EA683CF69}"/>
                </c:ext>
              </c:extLst>
            </c:dLbl>
            <c:dLbl>
              <c:idx val="3"/>
              <c:layout>
                <c:manualLayout>
                  <c:x val="1.4124293785310734E-3"/>
                  <c:y val="-6.6666666666666567E-3"/>
                </c:manualLayout>
              </c:layout>
              <c:tx>
                <c:rich>
                  <a:bodyPr/>
                  <a:lstStyle/>
                  <a:p>
                    <a:r>
                      <a:rPr lang="en-US" sz="1600" smtClean="0"/>
                      <a:t>29.8%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FE-41C9-8224-B37EA683CF69}"/>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Sheet1!$C$131:$C$134</c:f>
              <c:strCache>
                <c:ptCount val="4"/>
                <c:pt idx="0">
                  <c:v>A</c:v>
                </c:pt>
                <c:pt idx="1">
                  <c:v>B</c:v>
                </c:pt>
                <c:pt idx="2">
                  <c:v>C</c:v>
                </c:pt>
                <c:pt idx="3">
                  <c:v>D</c:v>
                </c:pt>
              </c:strCache>
            </c:strRef>
          </c:cat>
          <c:val>
            <c:numRef>
              <c:f>Sheet1!$D$131:$D$134</c:f>
              <c:numCache>
                <c:formatCode>General</c:formatCode>
                <c:ptCount val="4"/>
                <c:pt idx="0">
                  <c:v>55</c:v>
                </c:pt>
                <c:pt idx="1">
                  <c:v>77</c:v>
                </c:pt>
                <c:pt idx="2">
                  <c:v>75</c:v>
                </c:pt>
                <c:pt idx="3">
                  <c:v>88</c:v>
                </c:pt>
              </c:numCache>
            </c:numRef>
          </c:val>
          <c:extLst>
            <c:ext xmlns:c16="http://schemas.microsoft.com/office/drawing/2014/chart" uri="{C3380CC4-5D6E-409C-BE32-E72D297353CC}">
              <c16:uniqueId val="{00000004-2CFE-41C9-8224-B37EA683CF69}"/>
            </c:ext>
          </c:extLst>
        </c:ser>
        <c:dLbls>
          <c:showLegendKey val="0"/>
          <c:showVal val="0"/>
          <c:showCatName val="0"/>
          <c:showSerName val="0"/>
          <c:showPercent val="0"/>
          <c:showBubbleSize val="0"/>
        </c:dLbls>
        <c:gapWidth val="150"/>
        <c:axId val="126843520"/>
        <c:axId val="126849408"/>
      </c:barChart>
      <c:catAx>
        <c:axId val="126843520"/>
        <c:scaling>
          <c:orientation val="minMax"/>
        </c:scaling>
        <c:delete val="0"/>
        <c:axPos val="b"/>
        <c:numFmt formatCode="General" sourceLinked="0"/>
        <c:majorTickMark val="out"/>
        <c:minorTickMark val="none"/>
        <c:tickLblPos val="nextTo"/>
        <c:txPr>
          <a:bodyPr/>
          <a:lstStyle/>
          <a:p>
            <a:pPr>
              <a:defRPr sz="1600"/>
            </a:pPr>
            <a:endParaRPr lang="en-US"/>
          </a:p>
        </c:txPr>
        <c:crossAx val="126849408"/>
        <c:crosses val="autoZero"/>
        <c:auto val="1"/>
        <c:lblAlgn val="ctr"/>
        <c:lblOffset val="100"/>
        <c:noMultiLvlLbl val="0"/>
      </c:catAx>
      <c:valAx>
        <c:axId val="126849408"/>
        <c:scaling>
          <c:orientation val="minMax"/>
        </c:scaling>
        <c:delete val="0"/>
        <c:axPos val="l"/>
        <c:majorGridlines/>
        <c:title>
          <c:tx>
            <c:rich>
              <a:bodyPr rot="-5400000" vert="horz"/>
              <a:lstStyle/>
              <a:p>
                <a:pPr>
                  <a:defRPr sz="1600"/>
                </a:pPr>
                <a:r>
                  <a:rPr lang="en-US" sz="1600"/>
                  <a:t>Number of Schools</a:t>
                </a:r>
              </a:p>
            </c:rich>
          </c:tx>
          <c:overlay val="0"/>
        </c:title>
        <c:numFmt formatCode="General" sourceLinked="1"/>
        <c:majorTickMark val="out"/>
        <c:minorTickMark val="none"/>
        <c:tickLblPos val="nextTo"/>
        <c:txPr>
          <a:bodyPr/>
          <a:lstStyle/>
          <a:p>
            <a:pPr>
              <a:defRPr sz="1600"/>
            </a:pPr>
            <a:endParaRPr lang="en-US"/>
          </a:p>
        </c:txPr>
        <c:crossAx val="126843520"/>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Sheet1!$D$221</c:f>
              <c:strCache>
                <c:ptCount val="1"/>
                <c:pt idx="0">
                  <c:v>Non-Title I</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Sheet1!$C$222:$C$225</c:f>
              <c:strCache>
                <c:ptCount val="4"/>
                <c:pt idx="0">
                  <c:v>A</c:v>
                </c:pt>
                <c:pt idx="1">
                  <c:v>B</c:v>
                </c:pt>
                <c:pt idx="2">
                  <c:v>C</c:v>
                </c:pt>
                <c:pt idx="3">
                  <c:v>D</c:v>
                </c:pt>
              </c:strCache>
            </c:strRef>
          </c:cat>
          <c:val>
            <c:numRef>
              <c:f>Sheet1!$D$222:$D$225</c:f>
              <c:numCache>
                <c:formatCode>General</c:formatCode>
                <c:ptCount val="4"/>
                <c:pt idx="0">
                  <c:v>29</c:v>
                </c:pt>
                <c:pt idx="1">
                  <c:v>46</c:v>
                </c:pt>
                <c:pt idx="2">
                  <c:v>31</c:v>
                </c:pt>
                <c:pt idx="3">
                  <c:v>32</c:v>
                </c:pt>
              </c:numCache>
            </c:numRef>
          </c:val>
          <c:extLst>
            <c:ext xmlns:c16="http://schemas.microsoft.com/office/drawing/2014/chart" uri="{C3380CC4-5D6E-409C-BE32-E72D297353CC}">
              <c16:uniqueId val="{00000000-5721-415B-BE3C-F2353F4A0D6F}"/>
            </c:ext>
          </c:extLst>
        </c:ser>
        <c:ser>
          <c:idx val="1"/>
          <c:order val="1"/>
          <c:tx>
            <c:strRef>
              <c:f>Sheet1!$E$221</c:f>
              <c:strCache>
                <c:ptCount val="1"/>
                <c:pt idx="0">
                  <c:v>Title I</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Sheet1!$C$222:$C$225</c:f>
              <c:strCache>
                <c:ptCount val="4"/>
                <c:pt idx="0">
                  <c:v>A</c:v>
                </c:pt>
                <c:pt idx="1">
                  <c:v>B</c:v>
                </c:pt>
                <c:pt idx="2">
                  <c:v>C</c:v>
                </c:pt>
                <c:pt idx="3">
                  <c:v>D</c:v>
                </c:pt>
              </c:strCache>
            </c:strRef>
          </c:cat>
          <c:val>
            <c:numRef>
              <c:f>Sheet1!$E$222:$E$225</c:f>
              <c:numCache>
                <c:formatCode>General</c:formatCode>
                <c:ptCount val="4"/>
                <c:pt idx="0">
                  <c:v>26</c:v>
                </c:pt>
                <c:pt idx="1">
                  <c:v>31</c:v>
                </c:pt>
                <c:pt idx="2">
                  <c:v>44</c:v>
                </c:pt>
                <c:pt idx="3">
                  <c:v>56</c:v>
                </c:pt>
              </c:numCache>
            </c:numRef>
          </c:val>
          <c:extLst>
            <c:ext xmlns:c16="http://schemas.microsoft.com/office/drawing/2014/chart" uri="{C3380CC4-5D6E-409C-BE32-E72D297353CC}">
              <c16:uniqueId val="{00000001-5721-415B-BE3C-F2353F4A0D6F}"/>
            </c:ext>
          </c:extLst>
        </c:ser>
        <c:dLbls>
          <c:showLegendKey val="0"/>
          <c:showVal val="0"/>
          <c:showCatName val="0"/>
          <c:showSerName val="0"/>
          <c:showPercent val="0"/>
          <c:showBubbleSize val="0"/>
        </c:dLbls>
        <c:gapWidth val="150"/>
        <c:axId val="126554112"/>
        <c:axId val="126555648"/>
      </c:barChart>
      <c:catAx>
        <c:axId val="126554112"/>
        <c:scaling>
          <c:orientation val="minMax"/>
        </c:scaling>
        <c:delete val="0"/>
        <c:axPos val="b"/>
        <c:numFmt formatCode="General" sourceLinked="0"/>
        <c:majorTickMark val="out"/>
        <c:minorTickMark val="none"/>
        <c:tickLblPos val="nextTo"/>
        <c:txPr>
          <a:bodyPr/>
          <a:lstStyle/>
          <a:p>
            <a:pPr>
              <a:defRPr sz="1600"/>
            </a:pPr>
            <a:endParaRPr lang="en-US"/>
          </a:p>
        </c:txPr>
        <c:crossAx val="126555648"/>
        <c:crosses val="autoZero"/>
        <c:auto val="1"/>
        <c:lblAlgn val="ctr"/>
        <c:lblOffset val="100"/>
        <c:noMultiLvlLbl val="0"/>
      </c:catAx>
      <c:valAx>
        <c:axId val="126555648"/>
        <c:scaling>
          <c:orientation val="minMax"/>
        </c:scaling>
        <c:delete val="0"/>
        <c:axPos val="l"/>
        <c:majorGridlines/>
        <c:title>
          <c:tx>
            <c:rich>
              <a:bodyPr rot="-5400000" vert="horz"/>
              <a:lstStyle/>
              <a:p>
                <a:pPr>
                  <a:defRPr sz="1600"/>
                </a:pPr>
                <a:r>
                  <a:rPr lang="en-US" sz="1600"/>
                  <a:t>Number of Schools</a:t>
                </a:r>
              </a:p>
            </c:rich>
          </c:tx>
          <c:overlay val="0"/>
        </c:title>
        <c:numFmt formatCode="General" sourceLinked="1"/>
        <c:majorTickMark val="out"/>
        <c:minorTickMark val="none"/>
        <c:tickLblPos val="nextTo"/>
        <c:txPr>
          <a:bodyPr/>
          <a:lstStyle/>
          <a:p>
            <a:pPr>
              <a:defRPr sz="1600"/>
            </a:pPr>
            <a:endParaRPr lang="en-US"/>
          </a:p>
        </c:txPr>
        <c:crossAx val="126554112"/>
        <c:crosses val="autoZero"/>
        <c:crossBetween val="between"/>
      </c:valAx>
    </c:plotArea>
    <c:legend>
      <c:legendPos val="r"/>
      <c:overlay val="0"/>
      <c:txPr>
        <a:bodyPr/>
        <a:lstStyle/>
        <a:p>
          <a:pPr>
            <a:defRPr sz="16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lumMod val="75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Sheet1!$B$295:$B$299</c:f>
              <c:strCache>
                <c:ptCount val="5"/>
                <c:pt idx="0">
                  <c:v>A</c:v>
                </c:pt>
                <c:pt idx="1">
                  <c:v>B</c:v>
                </c:pt>
                <c:pt idx="2">
                  <c:v>C</c:v>
                </c:pt>
                <c:pt idx="3">
                  <c:v>D</c:v>
                </c:pt>
                <c:pt idx="4">
                  <c:v>F</c:v>
                </c:pt>
              </c:strCache>
            </c:strRef>
          </c:cat>
          <c:val>
            <c:numRef>
              <c:f>Sheet1!$C$295:$C$299</c:f>
              <c:numCache>
                <c:formatCode>General</c:formatCode>
                <c:ptCount val="5"/>
                <c:pt idx="0">
                  <c:v>39</c:v>
                </c:pt>
                <c:pt idx="1">
                  <c:v>54</c:v>
                </c:pt>
                <c:pt idx="2">
                  <c:v>45</c:v>
                </c:pt>
                <c:pt idx="3">
                  <c:v>6</c:v>
                </c:pt>
                <c:pt idx="4">
                  <c:v>4</c:v>
                </c:pt>
              </c:numCache>
            </c:numRef>
          </c:val>
          <c:extLst>
            <c:ext xmlns:c16="http://schemas.microsoft.com/office/drawing/2014/chart" uri="{C3380CC4-5D6E-409C-BE32-E72D297353CC}">
              <c16:uniqueId val="{00000000-C230-4B68-BFA2-ADBF95BC5A38}"/>
            </c:ext>
          </c:extLst>
        </c:ser>
        <c:ser>
          <c:idx val="1"/>
          <c:order val="1"/>
          <c:spPr>
            <a:solidFill>
              <a:schemeClr val="accent6">
                <a:lumMod val="60000"/>
                <a:lumOff val="40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Sheet1!$B$295:$B$299</c:f>
              <c:strCache>
                <c:ptCount val="5"/>
                <c:pt idx="0">
                  <c:v>A</c:v>
                </c:pt>
                <c:pt idx="1">
                  <c:v>B</c:v>
                </c:pt>
                <c:pt idx="2">
                  <c:v>C</c:v>
                </c:pt>
                <c:pt idx="3">
                  <c:v>D</c:v>
                </c:pt>
                <c:pt idx="4">
                  <c:v>F</c:v>
                </c:pt>
              </c:strCache>
            </c:strRef>
          </c:cat>
          <c:val>
            <c:numRef>
              <c:f>Sheet1!$D$295:$D$299</c:f>
              <c:numCache>
                <c:formatCode>General</c:formatCode>
                <c:ptCount val="5"/>
                <c:pt idx="0">
                  <c:v>25</c:v>
                </c:pt>
                <c:pt idx="1">
                  <c:v>31</c:v>
                </c:pt>
                <c:pt idx="2">
                  <c:v>43</c:v>
                </c:pt>
                <c:pt idx="3">
                  <c:v>49</c:v>
                </c:pt>
                <c:pt idx="4">
                  <c:v>0</c:v>
                </c:pt>
              </c:numCache>
            </c:numRef>
          </c:val>
          <c:extLst>
            <c:ext xmlns:c16="http://schemas.microsoft.com/office/drawing/2014/chart" uri="{C3380CC4-5D6E-409C-BE32-E72D297353CC}">
              <c16:uniqueId val="{00000001-C230-4B68-BFA2-ADBF95BC5A38}"/>
            </c:ext>
          </c:extLst>
        </c:ser>
        <c:dLbls>
          <c:showLegendKey val="0"/>
          <c:showVal val="0"/>
          <c:showCatName val="0"/>
          <c:showSerName val="0"/>
          <c:showPercent val="0"/>
          <c:showBubbleSize val="0"/>
        </c:dLbls>
        <c:gapWidth val="150"/>
        <c:axId val="126398464"/>
        <c:axId val="126400000"/>
      </c:barChart>
      <c:catAx>
        <c:axId val="126398464"/>
        <c:scaling>
          <c:orientation val="minMax"/>
        </c:scaling>
        <c:delete val="0"/>
        <c:axPos val="b"/>
        <c:numFmt formatCode="General" sourceLinked="0"/>
        <c:majorTickMark val="out"/>
        <c:minorTickMark val="none"/>
        <c:tickLblPos val="nextTo"/>
        <c:txPr>
          <a:bodyPr/>
          <a:lstStyle/>
          <a:p>
            <a:pPr>
              <a:defRPr sz="1600"/>
            </a:pPr>
            <a:endParaRPr lang="en-US"/>
          </a:p>
        </c:txPr>
        <c:crossAx val="126400000"/>
        <c:crosses val="autoZero"/>
        <c:auto val="1"/>
        <c:lblAlgn val="ctr"/>
        <c:lblOffset val="100"/>
        <c:noMultiLvlLbl val="0"/>
      </c:catAx>
      <c:valAx>
        <c:axId val="126400000"/>
        <c:scaling>
          <c:orientation val="minMax"/>
        </c:scaling>
        <c:delete val="0"/>
        <c:axPos val="l"/>
        <c:majorGridlines/>
        <c:title>
          <c:tx>
            <c:rich>
              <a:bodyPr rot="-5400000" vert="horz"/>
              <a:lstStyle/>
              <a:p>
                <a:pPr>
                  <a:defRPr sz="1600"/>
                </a:pPr>
                <a:r>
                  <a:rPr lang="en-US" sz="1600"/>
                  <a:t>Number of Schools</a:t>
                </a:r>
              </a:p>
            </c:rich>
          </c:tx>
          <c:overlay val="0"/>
        </c:title>
        <c:numFmt formatCode="General" sourceLinked="1"/>
        <c:majorTickMark val="out"/>
        <c:minorTickMark val="none"/>
        <c:tickLblPos val="nextTo"/>
        <c:txPr>
          <a:bodyPr/>
          <a:lstStyle/>
          <a:p>
            <a:pPr>
              <a:defRPr sz="1600"/>
            </a:pPr>
            <a:endParaRPr lang="en-US"/>
          </a:p>
        </c:txPr>
        <c:crossAx val="126398464"/>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6">
                <a:lumMod val="75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Sheet1!$F$295:$F$299</c:f>
              <c:strCache>
                <c:ptCount val="5"/>
                <c:pt idx="0">
                  <c:v>A</c:v>
                </c:pt>
                <c:pt idx="1">
                  <c:v>B</c:v>
                </c:pt>
                <c:pt idx="2">
                  <c:v>C</c:v>
                </c:pt>
                <c:pt idx="3">
                  <c:v>D</c:v>
                </c:pt>
                <c:pt idx="4">
                  <c:v>F</c:v>
                </c:pt>
              </c:strCache>
            </c:strRef>
          </c:cat>
          <c:val>
            <c:numRef>
              <c:f>Sheet1!$G$295:$G$299</c:f>
              <c:numCache>
                <c:formatCode>General</c:formatCode>
                <c:ptCount val="5"/>
                <c:pt idx="0">
                  <c:v>74</c:v>
                </c:pt>
                <c:pt idx="1">
                  <c:v>35</c:v>
                </c:pt>
                <c:pt idx="2">
                  <c:v>14</c:v>
                </c:pt>
                <c:pt idx="3">
                  <c:v>1</c:v>
                </c:pt>
                <c:pt idx="4">
                  <c:v>0</c:v>
                </c:pt>
              </c:numCache>
            </c:numRef>
          </c:val>
          <c:extLst>
            <c:ext xmlns:c16="http://schemas.microsoft.com/office/drawing/2014/chart" uri="{C3380CC4-5D6E-409C-BE32-E72D297353CC}">
              <c16:uniqueId val="{00000000-E4D8-4F8A-A504-5531124274E5}"/>
            </c:ext>
          </c:extLst>
        </c:ser>
        <c:ser>
          <c:idx val="1"/>
          <c:order val="1"/>
          <c:spPr>
            <a:solidFill>
              <a:schemeClr val="accent6">
                <a:lumMod val="60000"/>
                <a:lumOff val="40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Sheet1!$F$295:$F$299</c:f>
              <c:strCache>
                <c:ptCount val="5"/>
                <c:pt idx="0">
                  <c:v>A</c:v>
                </c:pt>
                <c:pt idx="1">
                  <c:v>B</c:v>
                </c:pt>
                <c:pt idx="2">
                  <c:v>C</c:v>
                </c:pt>
                <c:pt idx="3">
                  <c:v>D</c:v>
                </c:pt>
                <c:pt idx="4">
                  <c:v>F</c:v>
                </c:pt>
              </c:strCache>
            </c:strRef>
          </c:cat>
          <c:val>
            <c:numRef>
              <c:f>Sheet1!$H$295:$H$299</c:f>
              <c:numCache>
                <c:formatCode>General</c:formatCode>
                <c:ptCount val="5"/>
                <c:pt idx="0">
                  <c:v>38</c:v>
                </c:pt>
                <c:pt idx="1">
                  <c:v>46</c:v>
                </c:pt>
                <c:pt idx="2">
                  <c:v>30</c:v>
                </c:pt>
                <c:pt idx="3">
                  <c:v>20</c:v>
                </c:pt>
                <c:pt idx="4">
                  <c:v>0</c:v>
                </c:pt>
              </c:numCache>
            </c:numRef>
          </c:val>
          <c:extLst>
            <c:ext xmlns:c16="http://schemas.microsoft.com/office/drawing/2014/chart" uri="{C3380CC4-5D6E-409C-BE32-E72D297353CC}">
              <c16:uniqueId val="{00000001-E4D8-4F8A-A504-5531124274E5}"/>
            </c:ext>
          </c:extLst>
        </c:ser>
        <c:dLbls>
          <c:showLegendKey val="0"/>
          <c:showVal val="0"/>
          <c:showCatName val="0"/>
          <c:showSerName val="0"/>
          <c:showPercent val="0"/>
          <c:showBubbleSize val="0"/>
        </c:dLbls>
        <c:gapWidth val="150"/>
        <c:axId val="126431232"/>
        <c:axId val="126432768"/>
      </c:barChart>
      <c:catAx>
        <c:axId val="126431232"/>
        <c:scaling>
          <c:orientation val="minMax"/>
        </c:scaling>
        <c:delete val="0"/>
        <c:axPos val="b"/>
        <c:numFmt formatCode="General" sourceLinked="0"/>
        <c:majorTickMark val="out"/>
        <c:minorTickMark val="none"/>
        <c:tickLblPos val="nextTo"/>
        <c:txPr>
          <a:bodyPr/>
          <a:lstStyle/>
          <a:p>
            <a:pPr>
              <a:defRPr sz="1600"/>
            </a:pPr>
            <a:endParaRPr lang="en-US"/>
          </a:p>
        </c:txPr>
        <c:crossAx val="126432768"/>
        <c:crosses val="autoZero"/>
        <c:auto val="1"/>
        <c:lblAlgn val="ctr"/>
        <c:lblOffset val="100"/>
        <c:noMultiLvlLbl val="0"/>
      </c:catAx>
      <c:valAx>
        <c:axId val="126432768"/>
        <c:scaling>
          <c:orientation val="minMax"/>
        </c:scaling>
        <c:delete val="0"/>
        <c:axPos val="l"/>
        <c:majorGridlines/>
        <c:title>
          <c:tx>
            <c:rich>
              <a:bodyPr rot="-5400000" vert="horz"/>
              <a:lstStyle/>
              <a:p>
                <a:pPr>
                  <a:defRPr/>
                </a:pPr>
                <a:r>
                  <a:rPr lang="en-US" sz="1600"/>
                  <a:t>Number of Schools</a:t>
                </a:r>
              </a:p>
            </c:rich>
          </c:tx>
          <c:overlay val="0"/>
        </c:title>
        <c:numFmt formatCode="General" sourceLinked="1"/>
        <c:majorTickMark val="out"/>
        <c:minorTickMark val="none"/>
        <c:tickLblPos val="nextTo"/>
        <c:txPr>
          <a:bodyPr/>
          <a:lstStyle/>
          <a:p>
            <a:pPr>
              <a:defRPr sz="1600"/>
            </a:pPr>
            <a:endParaRPr lang="en-US"/>
          </a:p>
        </c:txPr>
        <c:crossAx val="126431232"/>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Sheet1!$C$251</c:f>
              <c:strCache>
                <c:ptCount val="1"/>
                <c:pt idx="0">
                  <c:v>A</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Sheet1!$D$250:$G$250</c:f>
              <c:strCache>
                <c:ptCount val="4"/>
                <c:pt idx="0">
                  <c:v>&gt;=75%</c:v>
                </c:pt>
                <c:pt idx="1">
                  <c:v>50-74%</c:v>
                </c:pt>
                <c:pt idx="2">
                  <c:v>25-49%</c:v>
                </c:pt>
                <c:pt idx="3">
                  <c:v>&lt;25%</c:v>
                </c:pt>
              </c:strCache>
            </c:strRef>
          </c:cat>
          <c:val>
            <c:numRef>
              <c:f>Sheet1!$D$251:$G$251</c:f>
              <c:numCache>
                <c:formatCode>General</c:formatCode>
                <c:ptCount val="4"/>
                <c:pt idx="0">
                  <c:v>1</c:v>
                </c:pt>
                <c:pt idx="1">
                  <c:v>3</c:v>
                </c:pt>
                <c:pt idx="2">
                  <c:v>2</c:v>
                </c:pt>
                <c:pt idx="3">
                  <c:v>34</c:v>
                </c:pt>
              </c:numCache>
            </c:numRef>
          </c:val>
          <c:extLst>
            <c:ext xmlns:c16="http://schemas.microsoft.com/office/drawing/2014/chart" uri="{C3380CC4-5D6E-409C-BE32-E72D297353CC}">
              <c16:uniqueId val="{00000000-F64E-4C54-B057-7AC9873196C3}"/>
            </c:ext>
          </c:extLst>
        </c:ser>
        <c:ser>
          <c:idx val="1"/>
          <c:order val="1"/>
          <c:tx>
            <c:strRef>
              <c:f>Sheet1!$C$252</c:f>
              <c:strCache>
                <c:ptCount val="1"/>
                <c:pt idx="0">
                  <c:v>B</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Sheet1!$D$250:$G$250</c:f>
              <c:strCache>
                <c:ptCount val="4"/>
                <c:pt idx="0">
                  <c:v>&gt;=75%</c:v>
                </c:pt>
                <c:pt idx="1">
                  <c:v>50-74%</c:v>
                </c:pt>
                <c:pt idx="2">
                  <c:v>25-49%</c:v>
                </c:pt>
                <c:pt idx="3">
                  <c:v>&lt;25%</c:v>
                </c:pt>
              </c:strCache>
            </c:strRef>
          </c:cat>
          <c:val>
            <c:numRef>
              <c:f>Sheet1!$D$252:$G$252</c:f>
              <c:numCache>
                <c:formatCode>General</c:formatCode>
                <c:ptCount val="4"/>
                <c:pt idx="0">
                  <c:v>4</c:v>
                </c:pt>
                <c:pt idx="1">
                  <c:v>2</c:v>
                </c:pt>
                <c:pt idx="2">
                  <c:v>2</c:v>
                </c:pt>
                <c:pt idx="3">
                  <c:v>54</c:v>
                </c:pt>
              </c:numCache>
            </c:numRef>
          </c:val>
          <c:extLst>
            <c:ext xmlns:c16="http://schemas.microsoft.com/office/drawing/2014/chart" uri="{C3380CC4-5D6E-409C-BE32-E72D297353CC}">
              <c16:uniqueId val="{00000001-F64E-4C54-B057-7AC9873196C3}"/>
            </c:ext>
          </c:extLst>
        </c:ser>
        <c:ser>
          <c:idx val="2"/>
          <c:order val="2"/>
          <c:tx>
            <c:strRef>
              <c:f>Sheet1!$C$253</c:f>
              <c:strCache>
                <c:ptCount val="1"/>
                <c:pt idx="0">
                  <c:v>C</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Sheet1!$D$250:$G$250</c:f>
              <c:strCache>
                <c:ptCount val="4"/>
                <c:pt idx="0">
                  <c:v>&gt;=75%</c:v>
                </c:pt>
                <c:pt idx="1">
                  <c:v>50-74%</c:v>
                </c:pt>
                <c:pt idx="2">
                  <c:v>25-49%</c:v>
                </c:pt>
                <c:pt idx="3">
                  <c:v>&lt;25%</c:v>
                </c:pt>
              </c:strCache>
            </c:strRef>
          </c:cat>
          <c:val>
            <c:numRef>
              <c:f>Sheet1!$D$253:$G$253</c:f>
              <c:numCache>
                <c:formatCode>General</c:formatCode>
                <c:ptCount val="4"/>
                <c:pt idx="0">
                  <c:v>0</c:v>
                </c:pt>
                <c:pt idx="1">
                  <c:v>1</c:v>
                </c:pt>
                <c:pt idx="2">
                  <c:v>0</c:v>
                </c:pt>
                <c:pt idx="3">
                  <c:v>64</c:v>
                </c:pt>
              </c:numCache>
            </c:numRef>
          </c:val>
          <c:extLst>
            <c:ext xmlns:c16="http://schemas.microsoft.com/office/drawing/2014/chart" uri="{C3380CC4-5D6E-409C-BE32-E72D297353CC}">
              <c16:uniqueId val="{00000002-F64E-4C54-B057-7AC9873196C3}"/>
            </c:ext>
          </c:extLst>
        </c:ser>
        <c:ser>
          <c:idx val="3"/>
          <c:order val="3"/>
          <c:tx>
            <c:strRef>
              <c:f>Sheet1!$C$254</c:f>
              <c:strCache>
                <c:ptCount val="1"/>
                <c:pt idx="0">
                  <c:v>D</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Sheet1!$D$250:$G$250</c:f>
              <c:strCache>
                <c:ptCount val="4"/>
                <c:pt idx="0">
                  <c:v>&gt;=75%</c:v>
                </c:pt>
                <c:pt idx="1">
                  <c:v>50-74%</c:v>
                </c:pt>
                <c:pt idx="2">
                  <c:v>25-49%</c:v>
                </c:pt>
                <c:pt idx="3">
                  <c:v>&lt;25%</c:v>
                </c:pt>
              </c:strCache>
            </c:strRef>
          </c:cat>
          <c:val>
            <c:numRef>
              <c:f>Sheet1!$D$254:$G$254</c:f>
              <c:numCache>
                <c:formatCode>General</c:formatCode>
                <c:ptCount val="4"/>
                <c:pt idx="0">
                  <c:v>10</c:v>
                </c:pt>
                <c:pt idx="1">
                  <c:v>3</c:v>
                </c:pt>
                <c:pt idx="2">
                  <c:v>3</c:v>
                </c:pt>
                <c:pt idx="3">
                  <c:v>51</c:v>
                </c:pt>
              </c:numCache>
            </c:numRef>
          </c:val>
          <c:extLst>
            <c:ext xmlns:c16="http://schemas.microsoft.com/office/drawing/2014/chart" uri="{C3380CC4-5D6E-409C-BE32-E72D297353CC}">
              <c16:uniqueId val="{00000003-F64E-4C54-B057-7AC9873196C3}"/>
            </c:ext>
          </c:extLst>
        </c:ser>
        <c:dLbls>
          <c:showLegendKey val="0"/>
          <c:showVal val="0"/>
          <c:showCatName val="0"/>
          <c:showSerName val="0"/>
          <c:showPercent val="0"/>
          <c:showBubbleSize val="0"/>
        </c:dLbls>
        <c:gapWidth val="150"/>
        <c:axId val="126675200"/>
        <c:axId val="126685568"/>
      </c:barChart>
      <c:catAx>
        <c:axId val="126675200"/>
        <c:scaling>
          <c:orientation val="minMax"/>
        </c:scaling>
        <c:delete val="0"/>
        <c:axPos val="b"/>
        <c:title>
          <c:tx>
            <c:rich>
              <a:bodyPr/>
              <a:lstStyle/>
              <a:p>
                <a:pPr>
                  <a:defRPr sz="1600"/>
                </a:pPr>
                <a:r>
                  <a:rPr lang="en-US" sz="1600"/>
                  <a:t>Percentage of Student</a:t>
                </a:r>
                <a:r>
                  <a:rPr lang="en-US" sz="1600" baseline="0"/>
                  <a:t> at School with FRL</a:t>
                </a:r>
                <a:endParaRPr lang="en-US" sz="1600"/>
              </a:p>
            </c:rich>
          </c:tx>
          <c:overlay val="0"/>
        </c:title>
        <c:numFmt formatCode="General" sourceLinked="0"/>
        <c:majorTickMark val="out"/>
        <c:minorTickMark val="none"/>
        <c:tickLblPos val="nextTo"/>
        <c:txPr>
          <a:bodyPr/>
          <a:lstStyle/>
          <a:p>
            <a:pPr>
              <a:defRPr sz="1600"/>
            </a:pPr>
            <a:endParaRPr lang="en-US"/>
          </a:p>
        </c:txPr>
        <c:crossAx val="126685568"/>
        <c:crosses val="autoZero"/>
        <c:auto val="1"/>
        <c:lblAlgn val="ctr"/>
        <c:lblOffset val="100"/>
        <c:noMultiLvlLbl val="0"/>
      </c:catAx>
      <c:valAx>
        <c:axId val="126685568"/>
        <c:scaling>
          <c:orientation val="minMax"/>
        </c:scaling>
        <c:delete val="0"/>
        <c:axPos val="l"/>
        <c:majorGridlines/>
        <c:title>
          <c:tx>
            <c:rich>
              <a:bodyPr rot="-5400000" vert="horz"/>
              <a:lstStyle/>
              <a:p>
                <a:pPr>
                  <a:defRPr sz="1600"/>
                </a:pPr>
                <a:r>
                  <a:rPr lang="en-US" sz="1600"/>
                  <a:t>Nuber of Schools</a:t>
                </a:r>
              </a:p>
            </c:rich>
          </c:tx>
          <c:overlay val="0"/>
        </c:title>
        <c:numFmt formatCode="General" sourceLinked="1"/>
        <c:majorTickMark val="out"/>
        <c:minorTickMark val="none"/>
        <c:tickLblPos val="nextTo"/>
        <c:txPr>
          <a:bodyPr/>
          <a:lstStyle/>
          <a:p>
            <a:pPr>
              <a:defRPr sz="1600"/>
            </a:pPr>
            <a:endParaRPr lang="en-US"/>
          </a:p>
        </c:txPr>
        <c:crossAx val="126675200"/>
        <c:crosses val="autoZero"/>
        <c:crossBetween val="between"/>
      </c:valAx>
    </c:plotArea>
    <c:legend>
      <c:legendPos val="t"/>
      <c:overlay val="0"/>
      <c:txPr>
        <a:bodyPr/>
        <a:lstStyle/>
        <a:p>
          <a:pPr>
            <a:defRPr sz="1600"/>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4"/>
            </a:solidFill>
          </c:spPr>
          <c:invertIfNegative val="0"/>
          <c:dLbls>
            <c:dLbl>
              <c:idx val="3"/>
              <c:layout>
                <c:manualLayout>
                  <c:x val="1.4245014245015289E-3"/>
                  <c:y val="6.62496606027694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74-4E96-8C96-711FD5D7492C}"/>
                </c:ext>
              </c:extLst>
            </c:dLbl>
            <c:spPr>
              <a:noFill/>
              <a:ln>
                <a:noFill/>
              </a:ln>
              <a:effectLst/>
            </c:spPr>
            <c:txPr>
              <a:bodyPr/>
              <a:lstStyle/>
              <a:p>
                <a:pPr>
                  <a:defRPr sz="1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PowerPoint]Sheet1'!$A$3:$A$6</c:f>
              <c:strCache>
                <c:ptCount val="4"/>
                <c:pt idx="0">
                  <c:v>A</c:v>
                </c:pt>
                <c:pt idx="1">
                  <c:v>B</c:v>
                </c:pt>
                <c:pt idx="2">
                  <c:v>C</c:v>
                </c:pt>
                <c:pt idx="3">
                  <c:v>D</c:v>
                </c:pt>
              </c:strCache>
            </c:strRef>
          </c:cat>
          <c:val>
            <c:numRef>
              <c:f>'[Chart in Microsoft PowerPoint]Sheet1'!$B$3:$B$6</c:f>
              <c:numCache>
                <c:formatCode>General</c:formatCode>
                <c:ptCount val="4"/>
                <c:pt idx="0">
                  <c:v>102</c:v>
                </c:pt>
                <c:pt idx="1">
                  <c:v>135</c:v>
                </c:pt>
                <c:pt idx="2">
                  <c:v>38</c:v>
                </c:pt>
                <c:pt idx="3">
                  <c:v>9</c:v>
                </c:pt>
              </c:numCache>
            </c:numRef>
          </c:val>
          <c:extLst>
            <c:ext xmlns:c16="http://schemas.microsoft.com/office/drawing/2014/chart" uri="{C3380CC4-5D6E-409C-BE32-E72D297353CC}">
              <c16:uniqueId val="{00000001-F474-4E96-8C96-711FD5D7492C}"/>
            </c:ext>
          </c:extLst>
        </c:ser>
        <c:dLbls>
          <c:dLblPos val="outEnd"/>
          <c:showLegendKey val="0"/>
          <c:showVal val="1"/>
          <c:showCatName val="0"/>
          <c:showSerName val="0"/>
          <c:showPercent val="0"/>
          <c:showBubbleSize val="0"/>
        </c:dLbls>
        <c:gapWidth val="150"/>
        <c:axId val="97063680"/>
        <c:axId val="97065216"/>
      </c:barChart>
      <c:catAx>
        <c:axId val="97063680"/>
        <c:scaling>
          <c:orientation val="minMax"/>
        </c:scaling>
        <c:delete val="0"/>
        <c:axPos val="b"/>
        <c:numFmt formatCode="General" sourceLinked="0"/>
        <c:majorTickMark val="out"/>
        <c:minorTickMark val="none"/>
        <c:tickLblPos val="nextTo"/>
        <c:txPr>
          <a:bodyPr/>
          <a:lstStyle/>
          <a:p>
            <a:pPr>
              <a:defRPr sz="1400"/>
            </a:pPr>
            <a:endParaRPr lang="en-US"/>
          </a:p>
        </c:txPr>
        <c:crossAx val="97065216"/>
        <c:crosses val="autoZero"/>
        <c:auto val="1"/>
        <c:lblAlgn val="ctr"/>
        <c:lblOffset val="100"/>
        <c:noMultiLvlLbl val="0"/>
      </c:catAx>
      <c:valAx>
        <c:axId val="97065216"/>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97063680"/>
        <c:crosses val="autoZero"/>
        <c:crossBetween val="between"/>
      </c:valAx>
    </c:plotArea>
    <c:plotVisOnly val="1"/>
    <c:dispBlanksAs val="gap"/>
    <c:showDLblsOverMax val="0"/>
  </c:chart>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Non-Title I</c:v>
          </c:tx>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Sheet1!$B$84:$B$87</c:f>
              <c:strCache>
                <c:ptCount val="4"/>
                <c:pt idx="0">
                  <c:v>A</c:v>
                </c:pt>
                <c:pt idx="1">
                  <c:v>B</c:v>
                </c:pt>
                <c:pt idx="2">
                  <c:v>C</c:v>
                </c:pt>
                <c:pt idx="3">
                  <c:v>D</c:v>
                </c:pt>
              </c:strCache>
            </c:strRef>
          </c:cat>
          <c:val>
            <c:numRef>
              <c:f>Sheet1!$C$84:$C$87</c:f>
              <c:numCache>
                <c:formatCode>General</c:formatCode>
                <c:ptCount val="4"/>
                <c:pt idx="0">
                  <c:v>78</c:v>
                </c:pt>
                <c:pt idx="1">
                  <c:v>41</c:v>
                </c:pt>
                <c:pt idx="2">
                  <c:v>7</c:v>
                </c:pt>
                <c:pt idx="3">
                  <c:v>2</c:v>
                </c:pt>
              </c:numCache>
            </c:numRef>
          </c:val>
          <c:extLst>
            <c:ext xmlns:c16="http://schemas.microsoft.com/office/drawing/2014/chart" uri="{C3380CC4-5D6E-409C-BE32-E72D297353CC}">
              <c16:uniqueId val="{00000000-F6BA-4A9C-8274-90B4975295F0}"/>
            </c:ext>
          </c:extLst>
        </c:ser>
        <c:ser>
          <c:idx val="1"/>
          <c:order val="1"/>
          <c:tx>
            <c:v>Title I</c:v>
          </c:tx>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Sheet1!$B$84:$B$87</c:f>
              <c:strCache>
                <c:ptCount val="4"/>
                <c:pt idx="0">
                  <c:v>A</c:v>
                </c:pt>
                <c:pt idx="1">
                  <c:v>B</c:v>
                </c:pt>
                <c:pt idx="2">
                  <c:v>C</c:v>
                </c:pt>
                <c:pt idx="3">
                  <c:v>D</c:v>
                </c:pt>
              </c:strCache>
            </c:strRef>
          </c:cat>
          <c:val>
            <c:numRef>
              <c:f>Sheet1!$D$84:$D$87</c:f>
              <c:numCache>
                <c:formatCode>General</c:formatCode>
                <c:ptCount val="4"/>
                <c:pt idx="0">
                  <c:v>24</c:v>
                </c:pt>
                <c:pt idx="1">
                  <c:v>94</c:v>
                </c:pt>
                <c:pt idx="2">
                  <c:v>31</c:v>
                </c:pt>
                <c:pt idx="3">
                  <c:v>7</c:v>
                </c:pt>
              </c:numCache>
            </c:numRef>
          </c:val>
          <c:extLst>
            <c:ext xmlns:c16="http://schemas.microsoft.com/office/drawing/2014/chart" uri="{C3380CC4-5D6E-409C-BE32-E72D297353CC}">
              <c16:uniqueId val="{00000001-F6BA-4A9C-8274-90B4975295F0}"/>
            </c:ext>
          </c:extLst>
        </c:ser>
        <c:dLbls>
          <c:dLblPos val="outEnd"/>
          <c:showLegendKey val="0"/>
          <c:showVal val="1"/>
          <c:showCatName val="0"/>
          <c:showSerName val="0"/>
          <c:showPercent val="0"/>
          <c:showBubbleSize val="0"/>
        </c:dLbls>
        <c:gapWidth val="150"/>
        <c:axId val="127772544"/>
        <c:axId val="127792640"/>
      </c:barChart>
      <c:catAx>
        <c:axId val="127772544"/>
        <c:scaling>
          <c:orientation val="minMax"/>
        </c:scaling>
        <c:delete val="0"/>
        <c:axPos val="b"/>
        <c:numFmt formatCode="General" sourceLinked="0"/>
        <c:majorTickMark val="out"/>
        <c:minorTickMark val="none"/>
        <c:tickLblPos val="nextTo"/>
        <c:txPr>
          <a:bodyPr/>
          <a:lstStyle/>
          <a:p>
            <a:pPr>
              <a:defRPr sz="1400"/>
            </a:pPr>
            <a:endParaRPr lang="en-US"/>
          </a:p>
        </c:txPr>
        <c:crossAx val="127792640"/>
        <c:crosses val="autoZero"/>
        <c:auto val="1"/>
        <c:lblAlgn val="ctr"/>
        <c:lblOffset val="100"/>
        <c:noMultiLvlLbl val="0"/>
      </c:catAx>
      <c:valAx>
        <c:axId val="127792640"/>
        <c:scaling>
          <c:orientation val="minMax"/>
        </c:scaling>
        <c:delete val="0"/>
        <c:axPos val="l"/>
        <c:majorGridlines/>
        <c:title>
          <c:tx>
            <c:rich>
              <a:bodyPr rot="-5400000" vert="horz"/>
              <a:lstStyle/>
              <a:p>
                <a:pPr>
                  <a:defRPr/>
                </a:pPr>
                <a:r>
                  <a:rPr lang="en-US"/>
                  <a:t>Number of Schools</a:t>
                </a:r>
              </a:p>
            </c:rich>
          </c:tx>
          <c:overlay val="0"/>
        </c:title>
        <c:numFmt formatCode="General" sourceLinked="1"/>
        <c:majorTickMark val="out"/>
        <c:minorTickMark val="none"/>
        <c:tickLblPos val="nextTo"/>
        <c:txPr>
          <a:bodyPr/>
          <a:lstStyle/>
          <a:p>
            <a:pPr>
              <a:defRPr sz="1200"/>
            </a:pPr>
            <a:endParaRPr lang="en-US"/>
          </a:p>
        </c:txPr>
        <c:crossAx val="127772544"/>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Sheet1!$K$192</c:f>
              <c:strCache>
                <c:ptCount val="1"/>
                <c:pt idx="0">
                  <c:v>2014</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Sheet1!$J$193:$J$197</c:f>
              <c:strCache>
                <c:ptCount val="5"/>
                <c:pt idx="0">
                  <c:v>A</c:v>
                </c:pt>
                <c:pt idx="1">
                  <c:v>B</c:v>
                </c:pt>
                <c:pt idx="2">
                  <c:v>C</c:v>
                </c:pt>
                <c:pt idx="3">
                  <c:v>D</c:v>
                </c:pt>
                <c:pt idx="4">
                  <c:v>F</c:v>
                </c:pt>
              </c:strCache>
            </c:strRef>
          </c:cat>
          <c:val>
            <c:numRef>
              <c:f>Sheet1!$K$193:$K$197</c:f>
              <c:numCache>
                <c:formatCode>General</c:formatCode>
                <c:ptCount val="5"/>
                <c:pt idx="0">
                  <c:v>39</c:v>
                </c:pt>
                <c:pt idx="1">
                  <c:v>56</c:v>
                </c:pt>
                <c:pt idx="2">
                  <c:v>46</c:v>
                </c:pt>
                <c:pt idx="3">
                  <c:v>6</c:v>
                </c:pt>
                <c:pt idx="4">
                  <c:v>4</c:v>
                </c:pt>
              </c:numCache>
            </c:numRef>
          </c:val>
          <c:extLst>
            <c:ext xmlns:c16="http://schemas.microsoft.com/office/drawing/2014/chart" uri="{C3380CC4-5D6E-409C-BE32-E72D297353CC}">
              <c16:uniqueId val="{00000000-15D8-49E9-8F3E-A512B08CC15D}"/>
            </c:ext>
          </c:extLst>
        </c:ser>
        <c:ser>
          <c:idx val="1"/>
          <c:order val="1"/>
          <c:tx>
            <c:strRef>
              <c:f>Sheet1!$L$192</c:f>
              <c:strCache>
                <c:ptCount val="1"/>
                <c:pt idx="0">
                  <c:v>2016</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Sheet1!$J$193:$J$197</c:f>
              <c:strCache>
                <c:ptCount val="5"/>
                <c:pt idx="0">
                  <c:v>A</c:v>
                </c:pt>
                <c:pt idx="1">
                  <c:v>B</c:v>
                </c:pt>
                <c:pt idx="2">
                  <c:v>C</c:v>
                </c:pt>
                <c:pt idx="3">
                  <c:v>D</c:v>
                </c:pt>
                <c:pt idx="4">
                  <c:v>F</c:v>
                </c:pt>
              </c:strCache>
            </c:strRef>
          </c:cat>
          <c:val>
            <c:numRef>
              <c:f>Sheet1!$L$193:$L$197</c:f>
              <c:numCache>
                <c:formatCode>General</c:formatCode>
                <c:ptCount val="5"/>
                <c:pt idx="0">
                  <c:v>24</c:v>
                </c:pt>
                <c:pt idx="1">
                  <c:v>94</c:v>
                </c:pt>
                <c:pt idx="2">
                  <c:v>28</c:v>
                </c:pt>
                <c:pt idx="3">
                  <c:v>5</c:v>
                </c:pt>
                <c:pt idx="4">
                  <c:v>0</c:v>
                </c:pt>
              </c:numCache>
            </c:numRef>
          </c:val>
          <c:extLst>
            <c:ext xmlns:c16="http://schemas.microsoft.com/office/drawing/2014/chart" uri="{C3380CC4-5D6E-409C-BE32-E72D297353CC}">
              <c16:uniqueId val="{00000001-15D8-49E9-8F3E-A512B08CC15D}"/>
            </c:ext>
          </c:extLst>
        </c:ser>
        <c:dLbls>
          <c:dLblPos val="outEnd"/>
          <c:showLegendKey val="0"/>
          <c:showVal val="1"/>
          <c:showCatName val="0"/>
          <c:showSerName val="0"/>
          <c:showPercent val="0"/>
          <c:showBubbleSize val="0"/>
        </c:dLbls>
        <c:gapWidth val="150"/>
        <c:axId val="129980672"/>
        <c:axId val="129990656"/>
      </c:barChart>
      <c:catAx>
        <c:axId val="129980672"/>
        <c:scaling>
          <c:orientation val="minMax"/>
        </c:scaling>
        <c:delete val="0"/>
        <c:axPos val="b"/>
        <c:numFmt formatCode="General" sourceLinked="0"/>
        <c:majorTickMark val="out"/>
        <c:minorTickMark val="none"/>
        <c:tickLblPos val="nextTo"/>
        <c:crossAx val="129990656"/>
        <c:crosses val="autoZero"/>
        <c:auto val="1"/>
        <c:lblAlgn val="ctr"/>
        <c:lblOffset val="100"/>
        <c:noMultiLvlLbl val="0"/>
      </c:catAx>
      <c:valAx>
        <c:axId val="129990656"/>
        <c:scaling>
          <c:orientation val="minMax"/>
        </c:scaling>
        <c:delete val="0"/>
        <c:axPos val="l"/>
        <c:majorGridlines/>
        <c:title>
          <c:tx>
            <c:rich>
              <a:bodyPr rot="-5400000" vert="horz"/>
              <a:lstStyle/>
              <a:p>
                <a:pPr>
                  <a:defRPr/>
                </a:pPr>
                <a:r>
                  <a:rPr lang="en-US"/>
                  <a:t>Number of Schools</a:t>
                </a:r>
              </a:p>
            </c:rich>
          </c:tx>
          <c:layout>
            <c:manualLayout>
              <c:xMode val="edge"/>
              <c:yMode val="edge"/>
              <c:x val="1.9444444444444445E-2"/>
              <c:y val="0.2909277340332459"/>
            </c:manualLayout>
          </c:layout>
          <c:overlay val="0"/>
        </c:title>
        <c:numFmt formatCode="General" sourceLinked="1"/>
        <c:majorTickMark val="out"/>
        <c:minorTickMark val="none"/>
        <c:tickLblPos val="nextTo"/>
        <c:crossAx val="1299806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Sheet1!$C$251</c:f>
              <c:strCache>
                <c:ptCount val="1"/>
                <c:pt idx="0">
                  <c:v>A</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Sheet1!$D$250:$G$250</c:f>
              <c:strCache>
                <c:ptCount val="4"/>
                <c:pt idx="0">
                  <c:v>&gt;=75%</c:v>
                </c:pt>
                <c:pt idx="1">
                  <c:v>50-74%</c:v>
                </c:pt>
                <c:pt idx="2">
                  <c:v>25-49%</c:v>
                </c:pt>
                <c:pt idx="3">
                  <c:v>&lt;25%</c:v>
                </c:pt>
              </c:strCache>
            </c:strRef>
          </c:cat>
          <c:val>
            <c:numRef>
              <c:f>Sheet1!$D$251:$G$251</c:f>
              <c:numCache>
                <c:formatCode>General</c:formatCode>
                <c:ptCount val="4"/>
                <c:pt idx="0">
                  <c:v>1</c:v>
                </c:pt>
                <c:pt idx="1">
                  <c:v>3</c:v>
                </c:pt>
                <c:pt idx="2">
                  <c:v>2</c:v>
                </c:pt>
                <c:pt idx="3">
                  <c:v>34</c:v>
                </c:pt>
              </c:numCache>
            </c:numRef>
          </c:val>
          <c:extLst>
            <c:ext xmlns:c16="http://schemas.microsoft.com/office/drawing/2014/chart" uri="{C3380CC4-5D6E-409C-BE32-E72D297353CC}">
              <c16:uniqueId val="{00000000-A12F-4456-AC0D-7D868EE5A3AE}"/>
            </c:ext>
          </c:extLst>
        </c:ser>
        <c:ser>
          <c:idx val="1"/>
          <c:order val="1"/>
          <c:tx>
            <c:strRef>
              <c:f>Sheet1!$C$252</c:f>
              <c:strCache>
                <c:ptCount val="1"/>
                <c:pt idx="0">
                  <c:v>B</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Sheet1!$D$250:$G$250</c:f>
              <c:strCache>
                <c:ptCount val="4"/>
                <c:pt idx="0">
                  <c:v>&gt;=75%</c:v>
                </c:pt>
                <c:pt idx="1">
                  <c:v>50-74%</c:v>
                </c:pt>
                <c:pt idx="2">
                  <c:v>25-49%</c:v>
                </c:pt>
                <c:pt idx="3">
                  <c:v>&lt;25%</c:v>
                </c:pt>
              </c:strCache>
            </c:strRef>
          </c:cat>
          <c:val>
            <c:numRef>
              <c:f>Sheet1!$D$252:$G$252</c:f>
              <c:numCache>
                <c:formatCode>General</c:formatCode>
                <c:ptCount val="4"/>
                <c:pt idx="0">
                  <c:v>4</c:v>
                </c:pt>
                <c:pt idx="1">
                  <c:v>2</c:v>
                </c:pt>
                <c:pt idx="2">
                  <c:v>2</c:v>
                </c:pt>
                <c:pt idx="3">
                  <c:v>54</c:v>
                </c:pt>
              </c:numCache>
            </c:numRef>
          </c:val>
          <c:extLst>
            <c:ext xmlns:c16="http://schemas.microsoft.com/office/drawing/2014/chart" uri="{C3380CC4-5D6E-409C-BE32-E72D297353CC}">
              <c16:uniqueId val="{00000001-A12F-4456-AC0D-7D868EE5A3AE}"/>
            </c:ext>
          </c:extLst>
        </c:ser>
        <c:ser>
          <c:idx val="2"/>
          <c:order val="2"/>
          <c:tx>
            <c:strRef>
              <c:f>Sheet1!$C$253</c:f>
              <c:strCache>
                <c:ptCount val="1"/>
                <c:pt idx="0">
                  <c:v>C</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Sheet1!$D$250:$G$250</c:f>
              <c:strCache>
                <c:ptCount val="4"/>
                <c:pt idx="0">
                  <c:v>&gt;=75%</c:v>
                </c:pt>
                <c:pt idx="1">
                  <c:v>50-74%</c:v>
                </c:pt>
                <c:pt idx="2">
                  <c:v>25-49%</c:v>
                </c:pt>
                <c:pt idx="3">
                  <c:v>&lt;25%</c:v>
                </c:pt>
              </c:strCache>
            </c:strRef>
          </c:cat>
          <c:val>
            <c:numRef>
              <c:f>Sheet1!$D$253:$G$253</c:f>
              <c:numCache>
                <c:formatCode>General</c:formatCode>
                <c:ptCount val="4"/>
                <c:pt idx="0">
                  <c:v>0</c:v>
                </c:pt>
                <c:pt idx="1">
                  <c:v>1</c:v>
                </c:pt>
                <c:pt idx="2">
                  <c:v>0</c:v>
                </c:pt>
                <c:pt idx="3">
                  <c:v>64</c:v>
                </c:pt>
              </c:numCache>
            </c:numRef>
          </c:val>
          <c:extLst>
            <c:ext xmlns:c16="http://schemas.microsoft.com/office/drawing/2014/chart" uri="{C3380CC4-5D6E-409C-BE32-E72D297353CC}">
              <c16:uniqueId val="{00000002-A12F-4456-AC0D-7D868EE5A3AE}"/>
            </c:ext>
          </c:extLst>
        </c:ser>
        <c:ser>
          <c:idx val="3"/>
          <c:order val="3"/>
          <c:tx>
            <c:strRef>
              <c:f>Sheet1!$C$254</c:f>
              <c:strCache>
                <c:ptCount val="1"/>
                <c:pt idx="0">
                  <c:v>D</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Sheet1!$D$250:$G$250</c:f>
              <c:strCache>
                <c:ptCount val="4"/>
                <c:pt idx="0">
                  <c:v>&gt;=75%</c:v>
                </c:pt>
                <c:pt idx="1">
                  <c:v>50-74%</c:v>
                </c:pt>
                <c:pt idx="2">
                  <c:v>25-49%</c:v>
                </c:pt>
                <c:pt idx="3">
                  <c:v>&lt;25%</c:v>
                </c:pt>
              </c:strCache>
            </c:strRef>
          </c:cat>
          <c:val>
            <c:numRef>
              <c:f>Sheet1!$D$254:$G$254</c:f>
              <c:numCache>
                <c:formatCode>General</c:formatCode>
                <c:ptCount val="4"/>
                <c:pt idx="0">
                  <c:v>10</c:v>
                </c:pt>
                <c:pt idx="1">
                  <c:v>3</c:v>
                </c:pt>
                <c:pt idx="2">
                  <c:v>3</c:v>
                </c:pt>
                <c:pt idx="3">
                  <c:v>51</c:v>
                </c:pt>
              </c:numCache>
            </c:numRef>
          </c:val>
          <c:extLst>
            <c:ext xmlns:c16="http://schemas.microsoft.com/office/drawing/2014/chart" uri="{C3380CC4-5D6E-409C-BE32-E72D297353CC}">
              <c16:uniqueId val="{00000003-A12F-4456-AC0D-7D868EE5A3AE}"/>
            </c:ext>
          </c:extLst>
        </c:ser>
        <c:dLbls>
          <c:showLegendKey val="0"/>
          <c:showVal val="0"/>
          <c:showCatName val="0"/>
          <c:showSerName val="0"/>
          <c:showPercent val="0"/>
          <c:showBubbleSize val="0"/>
        </c:dLbls>
        <c:gapWidth val="150"/>
        <c:axId val="130205568"/>
        <c:axId val="130215936"/>
      </c:barChart>
      <c:catAx>
        <c:axId val="130205568"/>
        <c:scaling>
          <c:orientation val="minMax"/>
        </c:scaling>
        <c:delete val="0"/>
        <c:axPos val="b"/>
        <c:title>
          <c:tx>
            <c:rich>
              <a:bodyPr/>
              <a:lstStyle/>
              <a:p>
                <a:pPr>
                  <a:defRPr sz="1600"/>
                </a:pPr>
                <a:r>
                  <a:rPr lang="en-US" sz="1600"/>
                  <a:t>Percentage of Student</a:t>
                </a:r>
                <a:r>
                  <a:rPr lang="en-US" sz="1600" baseline="0"/>
                  <a:t> at School with FRL</a:t>
                </a:r>
                <a:endParaRPr lang="en-US" sz="1600"/>
              </a:p>
            </c:rich>
          </c:tx>
          <c:overlay val="0"/>
        </c:title>
        <c:numFmt formatCode="General" sourceLinked="0"/>
        <c:majorTickMark val="out"/>
        <c:minorTickMark val="none"/>
        <c:tickLblPos val="nextTo"/>
        <c:txPr>
          <a:bodyPr/>
          <a:lstStyle/>
          <a:p>
            <a:pPr>
              <a:defRPr sz="1600"/>
            </a:pPr>
            <a:endParaRPr lang="en-US"/>
          </a:p>
        </c:txPr>
        <c:crossAx val="130215936"/>
        <c:crosses val="autoZero"/>
        <c:auto val="1"/>
        <c:lblAlgn val="ctr"/>
        <c:lblOffset val="100"/>
        <c:noMultiLvlLbl val="0"/>
      </c:catAx>
      <c:valAx>
        <c:axId val="130215936"/>
        <c:scaling>
          <c:orientation val="minMax"/>
        </c:scaling>
        <c:delete val="0"/>
        <c:axPos val="l"/>
        <c:majorGridlines/>
        <c:title>
          <c:tx>
            <c:rich>
              <a:bodyPr rot="-5400000" vert="horz"/>
              <a:lstStyle/>
              <a:p>
                <a:pPr>
                  <a:defRPr sz="1600"/>
                </a:pPr>
                <a:r>
                  <a:rPr lang="en-US" sz="1600"/>
                  <a:t>Nuber of Schools</a:t>
                </a:r>
              </a:p>
            </c:rich>
          </c:tx>
          <c:overlay val="0"/>
        </c:title>
        <c:numFmt formatCode="General" sourceLinked="1"/>
        <c:majorTickMark val="out"/>
        <c:minorTickMark val="none"/>
        <c:tickLblPos val="nextTo"/>
        <c:txPr>
          <a:bodyPr/>
          <a:lstStyle/>
          <a:p>
            <a:pPr>
              <a:defRPr sz="1600"/>
            </a:pPr>
            <a:endParaRPr lang="en-US"/>
          </a:p>
        </c:txPr>
        <c:crossAx val="130205568"/>
        <c:crosses val="autoZero"/>
        <c:crossBetween val="between"/>
      </c:valAx>
    </c:plotArea>
    <c:legend>
      <c:legendPos val="t"/>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Sheet1!$D$39</c:f>
              <c:strCache>
                <c:ptCount val="1"/>
                <c:pt idx="0">
                  <c:v>Non-Title I</c:v>
                </c:pt>
              </c:strCache>
            </c:strRef>
          </c:tx>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Sheet1!$C$40:$C$43</c:f>
              <c:strCache>
                <c:ptCount val="4"/>
                <c:pt idx="0">
                  <c:v>A</c:v>
                </c:pt>
                <c:pt idx="1">
                  <c:v>B</c:v>
                </c:pt>
                <c:pt idx="2">
                  <c:v>C</c:v>
                </c:pt>
                <c:pt idx="3">
                  <c:v>D</c:v>
                </c:pt>
              </c:strCache>
            </c:strRef>
          </c:cat>
          <c:val>
            <c:numRef>
              <c:f>Sheet1!$D$40:$D$43</c:f>
              <c:numCache>
                <c:formatCode>General</c:formatCode>
                <c:ptCount val="4"/>
                <c:pt idx="0">
                  <c:v>338</c:v>
                </c:pt>
                <c:pt idx="1">
                  <c:v>38</c:v>
                </c:pt>
                <c:pt idx="2">
                  <c:v>26</c:v>
                </c:pt>
                <c:pt idx="3">
                  <c:v>40</c:v>
                </c:pt>
              </c:numCache>
            </c:numRef>
          </c:val>
          <c:extLst>
            <c:ext xmlns:c16="http://schemas.microsoft.com/office/drawing/2014/chart" uri="{C3380CC4-5D6E-409C-BE32-E72D297353CC}">
              <c16:uniqueId val="{00000000-4C10-455C-86D3-1002B9338170}"/>
            </c:ext>
          </c:extLst>
        </c:ser>
        <c:ser>
          <c:idx val="1"/>
          <c:order val="1"/>
          <c:tx>
            <c:strRef>
              <c:f>Sheet1!$E$39</c:f>
              <c:strCache>
                <c:ptCount val="1"/>
                <c:pt idx="0">
                  <c:v>Title I</c:v>
                </c:pt>
              </c:strCache>
            </c:strRef>
          </c:tx>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Sheet1!$C$40:$C$43</c:f>
              <c:strCache>
                <c:ptCount val="4"/>
                <c:pt idx="0">
                  <c:v>A</c:v>
                </c:pt>
                <c:pt idx="1">
                  <c:v>B</c:v>
                </c:pt>
                <c:pt idx="2">
                  <c:v>C</c:v>
                </c:pt>
                <c:pt idx="3">
                  <c:v>D</c:v>
                </c:pt>
              </c:strCache>
            </c:strRef>
          </c:cat>
          <c:val>
            <c:numRef>
              <c:f>Sheet1!$E$40:$E$43</c:f>
              <c:numCache>
                <c:formatCode>General</c:formatCode>
                <c:ptCount val="4"/>
                <c:pt idx="0">
                  <c:v>378</c:v>
                </c:pt>
                <c:pt idx="1">
                  <c:v>247</c:v>
                </c:pt>
                <c:pt idx="2">
                  <c:v>222</c:v>
                </c:pt>
                <c:pt idx="3">
                  <c:v>150</c:v>
                </c:pt>
              </c:numCache>
            </c:numRef>
          </c:val>
          <c:extLst>
            <c:ext xmlns:c16="http://schemas.microsoft.com/office/drawing/2014/chart" uri="{C3380CC4-5D6E-409C-BE32-E72D297353CC}">
              <c16:uniqueId val="{00000001-4C10-455C-86D3-1002B9338170}"/>
            </c:ext>
          </c:extLst>
        </c:ser>
        <c:dLbls>
          <c:showLegendKey val="0"/>
          <c:showVal val="0"/>
          <c:showCatName val="0"/>
          <c:showSerName val="0"/>
          <c:showPercent val="0"/>
          <c:showBubbleSize val="0"/>
        </c:dLbls>
        <c:gapWidth val="150"/>
        <c:axId val="5121152"/>
        <c:axId val="5122688"/>
      </c:barChart>
      <c:catAx>
        <c:axId val="5121152"/>
        <c:scaling>
          <c:orientation val="minMax"/>
        </c:scaling>
        <c:delete val="0"/>
        <c:axPos val="b"/>
        <c:numFmt formatCode="General" sourceLinked="0"/>
        <c:majorTickMark val="out"/>
        <c:minorTickMark val="none"/>
        <c:tickLblPos val="nextTo"/>
        <c:txPr>
          <a:bodyPr/>
          <a:lstStyle/>
          <a:p>
            <a:pPr>
              <a:defRPr sz="1600"/>
            </a:pPr>
            <a:endParaRPr lang="en-US"/>
          </a:p>
        </c:txPr>
        <c:crossAx val="5122688"/>
        <c:crosses val="autoZero"/>
        <c:auto val="1"/>
        <c:lblAlgn val="ctr"/>
        <c:lblOffset val="100"/>
        <c:tickLblSkip val="1"/>
        <c:noMultiLvlLbl val="0"/>
      </c:catAx>
      <c:valAx>
        <c:axId val="5122688"/>
        <c:scaling>
          <c:orientation val="minMax"/>
        </c:scaling>
        <c:delete val="0"/>
        <c:axPos val="l"/>
        <c:majorGridlines/>
        <c:title>
          <c:tx>
            <c:rich>
              <a:bodyPr rot="-5400000" vert="horz"/>
              <a:lstStyle/>
              <a:p>
                <a:pPr>
                  <a:defRPr sz="1600"/>
                </a:pPr>
                <a:r>
                  <a:rPr lang="en-US" sz="1600"/>
                  <a:t>Number of Schools</a:t>
                </a:r>
              </a:p>
            </c:rich>
          </c:tx>
          <c:overlay val="0"/>
        </c:title>
        <c:numFmt formatCode="General" sourceLinked="1"/>
        <c:majorTickMark val="out"/>
        <c:minorTickMark val="none"/>
        <c:tickLblPos val="nextTo"/>
        <c:txPr>
          <a:bodyPr/>
          <a:lstStyle/>
          <a:p>
            <a:pPr>
              <a:defRPr sz="1600"/>
            </a:pPr>
            <a:endParaRPr lang="en-US"/>
          </a:p>
        </c:txPr>
        <c:crossAx val="5121152"/>
        <c:crosses val="autoZero"/>
        <c:crossBetween val="between"/>
      </c:valAx>
    </c:plotArea>
    <c:legend>
      <c:legendPos val="r"/>
      <c:overlay val="0"/>
      <c:txPr>
        <a:bodyPr/>
        <a:lstStyle/>
        <a:p>
          <a:pPr>
            <a:defRPr sz="16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6">
                <a:lumMod val="75000"/>
              </a:schemeClr>
            </a:solidFill>
            <a:ln>
              <a:solidFill>
                <a:schemeClr val="bg1"/>
              </a:solidFill>
            </a:ln>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Sheet1!$X$105:$X$109</c:f>
              <c:strCache>
                <c:ptCount val="5"/>
                <c:pt idx="0">
                  <c:v>A</c:v>
                </c:pt>
                <c:pt idx="1">
                  <c:v>B</c:v>
                </c:pt>
                <c:pt idx="2">
                  <c:v>C</c:v>
                </c:pt>
                <c:pt idx="3">
                  <c:v>D</c:v>
                </c:pt>
                <c:pt idx="4">
                  <c:v>F</c:v>
                </c:pt>
              </c:strCache>
            </c:strRef>
          </c:cat>
          <c:val>
            <c:numRef>
              <c:f>Sheet1!$Y$105:$Y$109</c:f>
              <c:numCache>
                <c:formatCode>General</c:formatCode>
                <c:ptCount val="5"/>
                <c:pt idx="0">
                  <c:v>166</c:v>
                </c:pt>
                <c:pt idx="1">
                  <c:v>381</c:v>
                </c:pt>
                <c:pt idx="2">
                  <c:v>315</c:v>
                </c:pt>
                <c:pt idx="3">
                  <c:v>81</c:v>
                </c:pt>
                <c:pt idx="4">
                  <c:v>30</c:v>
                </c:pt>
              </c:numCache>
            </c:numRef>
          </c:val>
          <c:extLst>
            <c:ext xmlns:c16="http://schemas.microsoft.com/office/drawing/2014/chart" uri="{C3380CC4-5D6E-409C-BE32-E72D297353CC}">
              <c16:uniqueId val="{00000000-C440-4324-B5B7-CFDAD533F8D7}"/>
            </c:ext>
          </c:extLst>
        </c:ser>
        <c:ser>
          <c:idx val="1"/>
          <c:order val="1"/>
          <c:spPr>
            <a:solidFill>
              <a:schemeClr val="accent6">
                <a:lumMod val="60000"/>
                <a:lumOff val="40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Sheet1!$X$105:$X$109</c:f>
              <c:strCache>
                <c:ptCount val="5"/>
                <c:pt idx="0">
                  <c:v>A</c:v>
                </c:pt>
                <c:pt idx="1">
                  <c:v>B</c:v>
                </c:pt>
                <c:pt idx="2">
                  <c:v>C</c:v>
                </c:pt>
                <c:pt idx="3">
                  <c:v>D</c:v>
                </c:pt>
                <c:pt idx="4">
                  <c:v>F</c:v>
                </c:pt>
              </c:strCache>
            </c:strRef>
          </c:cat>
          <c:val>
            <c:numRef>
              <c:f>Sheet1!$Z$105:$Z$109</c:f>
              <c:numCache>
                <c:formatCode>General</c:formatCode>
                <c:ptCount val="5"/>
                <c:pt idx="0">
                  <c:v>367</c:v>
                </c:pt>
                <c:pt idx="1">
                  <c:v>245</c:v>
                </c:pt>
                <c:pt idx="2">
                  <c:v>221</c:v>
                </c:pt>
                <c:pt idx="3">
                  <c:v>140</c:v>
                </c:pt>
                <c:pt idx="4">
                  <c:v>0</c:v>
                </c:pt>
              </c:numCache>
            </c:numRef>
          </c:val>
          <c:extLst>
            <c:ext xmlns:c16="http://schemas.microsoft.com/office/drawing/2014/chart" uri="{C3380CC4-5D6E-409C-BE32-E72D297353CC}">
              <c16:uniqueId val="{00000001-C440-4324-B5B7-CFDAD533F8D7}"/>
            </c:ext>
          </c:extLst>
        </c:ser>
        <c:dLbls>
          <c:showLegendKey val="0"/>
          <c:showVal val="0"/>
          <c:showCatName val="0"/>
          <c:showSerName val="0"/>
          <c:showPercent val="0"/>
          <c:showBubbleSize val="0"/>
        </c:dLbls>
        <c:gapWidth val="150"/>
        <c:axId val="5215744"/>
        <c:axId val="5217280"/>
      </c:barChart>
      <c:catAx>
        <c:axId val="5215744"/>
        <c:scaling>
          <c:orientation val="minMax"/>
        </c:scaling>
        <c:delete val="0"/>
        <c:axPos val="b"/>
        <c:numFmt formatCode="General" sourceLinked="0"/>
        <c:majorTickMark val="out"/>
        <c:minorTickMark val="none"/>
        <c:tickLblPos val="nextTo"/>
        <c:txPr>
          <a:bodyPr/>
          <a:lstStyle/>
          <a:p>
            <a:pPr>
              <a:defRPr sz="1600"/>
            </a:pPr>
            <a:endParaRPr lang="en-US"/>
          </a:p>
        </c:txPr>
        <c:crossAx val="5217280"/>
        <c:crosses val="autoZero"/>
        <c:auto val="1"/>
        <c:lblAlgn val="ctr"/>
        <c:lblOffset val="100"/>
        <c:noMultiLvlLbl val="0"/>
      </c:catAx>
      <c:valAx>
        <c:axId val="5217280"/>
        <c:scaling>
          <c:orientation val="minMax"/>
        </c:scaling>
        <c:delete val="0"/>
        <c:axPos val="l"/>
        <c:majorGridlines/>
        <c:title>
          <c:tx>
            <c:rich>
              <a:bodyPr rot="-5400000" vert="horz"/>
              <a:lstStyle/>
              <a:p>
                <a:pPr>
                  <a:defRPr sz="1600"/>
                </a:pPr>
                <a:r>
                  <a:rPr lang="en-US" sz="1600"/>
                  <a:t>Number of Schools</a:t>
                </a:r>
              </a:p>
            </c:rich>
          </c:tx>
          <c:overlay val="0"/>
        </c:title>
        <c:numFmt formatCode="General" sourceLinked="1"/>
        <c:majorTickMark val="out"/>
        <c:minorTickMark val="none"/>
        <c:tickLblPos val="nextTo"/>
        <c:txPr>
          <a:bodyPr/>
          <a:lstStyle/>
          <a:p>
            <a:pPr>
              <a:defRPr sz="1600"/>
            </a:pPr>
            <a:endParaRPr lang="en-US"/>
          </a:p>
        </c:txPr>
        <c:crossAx val="5215744"/>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6">
                <a:lumMod val="75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Sheet1!$AB$105:$AB$109</c:f>
              <c:strCache>
                <c:ptCount val="5"/>
                <c:pt idx="0">
                  <c:v>A</c:v>
                </c:pt>
                <c:pt idx="1">
                  <c:v>B</c:v>
                </c:pt>
                <c:pt idx="2">
                  <c:v>C</c:v>
                </c:pt>
                <c:pt idx="3">
                  <c:v>D</c:v>
                </c:pt>
                <c:pt idx="4">
                  <c:v>F</c:v>
                </c:pt>
              </c:strCache>
            </c:strRef>
          </c:cat>
          <c:val>
            <c:numRef>
              <c:f>Sheet1!$AC$105:$AC$109</c:f>
              <c:numCache>
                <c:formatCode>General</c:formatCode>
                <c:ptCount val="5"/>
                <c:pt idx="0">
                  <c:v>270</c:v>
                </c:pt>
                <c:pt idx="1">
                  <c:v>96</c:v>
                </c:pt>
                <c:pt idx="2">
                  <c:v>28</c:v>
                </c:pt>
                <c:pt idx="3">
                  <c:v>6</c:v>
                </c:pt>
                <c:pt idx="4">
                  <c:v>1</c:v>
                </c:pt>
              </c:numCache>
            </c:numRef>
          </c:val>
          <c:extLst>
            <c:ext xmlns:c16="http://schemas.microsoft.com/office/drawing/2014/chart" uri="{C3380CC4-5D6E-409C-BE32-E72D297353CC}">
              <c16:uniqueId val="{00000000-22EF-4650-910F-80FC00642A5C}"/>
            </c:ext>
          </c:extLst>
        </c:ser>
        <c:ser>
          <c:idx val="1"/>
          <c:order val="1"/>
          <c:spPr>
            <a:solidFill>
              <a:schemeClr val="accent6">
                <a:lumMod val="60000"/>
                <a:lumOff val="40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Sheet1!$AB$105:$AB$109</c:f>
              <c:strCache>
                <c:ptCount val="5"/>
                <c:pt idx="0">
                  <c:v>A</c:v>
                </c:pt>
                <c:pt idx="1">
                  <c:v>B</c:v>
                </c:pt>
                <c:pt idx="2">
                  <c:v>C</c:v>
                </c:pt>
                <c:pt idx="3">
                  <c:v>D</c:v>
                </c:pt>
                <c:pt idx="4">
                  <c:v>F</c:v>
                </c:pt>
              </c:strCache>
            </c:strRef>
          </c:cat>
          <c:val>
            <c:numRef>
              <c:f>Sheet1!$AD$105:$AD$109</c:f>
              <c:numCache>
                <c:formatCode>General</c:formatCode>
                <c:ptCount val="5"/>
                <c:pt idx="0">
                  <c:v>317</c:v>
                </c:pt>
                <c:pt idx="1">
                  <c:v>35</c:v>
                </c:pt>
                <c:pt idx="2">
                  <c:v>48</c:v>
                </c:pt>
                <c:pt idx="3">
                  <c:v>31</c:v>
                </c:pt>
                <c:pt idx="4">
                  <c:v>0</c:v>
                </c:pt>
              </c:numCache>
            </c:numRef>
          </c:val>
          <c:extLst>
            <c:ext xmlns:c16="http://schemas.microsoft.com/office/drawing/2014/chart" uri="{C3380CC4-5D6E-409C-BE32-E72D297353CC}">
              <c16:uniqueId val="{00000001-22EF-4650-910F-80FC00642A5C}"/>
            </c:ext>
          </c:extLst>
        </c:ser>
        <c:dLbls>
          <c:showLegendKey val="0"/>
          <c:showVal val="0"/>
          <c:showCatName val="0"/>
          <c:showSerName val="0"/>
          <c:showPercent val="0"/>
          <c:showBubbleSize val="0"/>
        </c:dLbls>
        <c:gapWidth val="150"/>
        <c:axId val="33682944"/>
        <c:axId val="33684480"/>
      </c:barChart>
      <c:catAx>
        <c:axId val="33682944"/>
        <c:scaling>
          <c:orientation val="minMax"/>
        </c:scaling>
        <c:delete val="0"/>
        <c:axPos val="b"/>
        <c:numFmt formatCode="General" sourceLinked="0"/>
        <c:majorTickMark val="out"/>
        <c:minorTickMark val="none"/>
        <c:tickLblPos val="nextTo"/>
        <c:txPr>
          <a:bodyPr/>
          <a:lstStyle/>
          <a:p>
            <a:pPr>
              <a:defRPr sz="1600"/>
            </a:pPr>
            <a:endParaRPr lang="en-US"/>
          </a:p>
        </c:txPr>
        <c:crossAx val="33684480"/>
        <c:crosses val="autoZero"/>
        <c:auto val="1"/>
        <c:lblAlgn val="ctr"/>
        <c:lblOffset val="100"/>
        <c:noMultiLvlLbl val="0"/>
      </c:catAx>
      <c:valAx>
        <c:axId val="33684480"/>
        <c:scaling>
          <c:orientation val="minMax"/>
        </c:scaling>
        <c:delete val="0"/>
        <c:axPos val="l"/>
        <c:majorGridlines/>
        <c:title>
          <c:tx>
            <c:rich>
              <a:bodyPr rot="-5400000" vert="horz"/>
              <a:lstStyle/>
              <a:p>
                <a:pPr>
                  <a:defRPr sz="1600"/>
                </a:pPr>
                <a:r>
                  <a:rPr lang="en-US" sz="1600"/>
                  <a:t>Number of Schhols</a:t>
                </a:r>
              </a:p>
            </c:rich>
          </c:tx>
          <c:overlay val="0"/>
        </c:title>
        <c:numFmt formatCode="General" sourceLinked="1"/>
        <c:majorTickMark val="out"/>
        <c:minorTickMark val="none"/>
        <c:tickLblPos val="nextTo"/>
        <c:txPr>
          <a:bodyPr/>
          <a:lstStyle/>
          <a:p>
            <a:pPr>
              <a:defRPr sz="1600"/>
            </a:pPr>
            <a:endParaRPr lang="en-US"/>
          </a:p>
        </c:txPr>
        <c:crossAx val="33682944"/>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PowerPoint]Sheet1'!$C$90</c:f>
              <c:strCache>
                <c:ptCount val="1"/>
                <c:pt idx="0">
                  <c:v>A</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PowerPoint]Sheet1'!$D$89:$G$89</c:f>
              <c:strCache>
                <c:ptCount val="4"/>
                <c:pt idx="0">
                  <c:v>&gt;=75%</c:v>
                </c:pt>
                <c:pt idx="1">
                  <c:v>50-74%</c:v>
                </c:pt>
                <c:pt idx="2">
                  <c:v>25-49%</c:v>
                </c:pt>
                <c:pt idx="3">
                  <c:v>&lt;25%</c:v>
                </c:pt>
              </c:strCache>
            </c:strRef>
          </c:cat>
          <c:val>
            <c:numRef>
              <c:f>'[Chart in Microsoft PowerPoint]Sheet1'!$D$90:$G$90</c:f>
              <c:numCache>
                <c:formatCode>General</c:formatCode>
                <c:ptCount val="4"/>
                <c:pt idx="0">
                  <c:v>27</c:v>
                </c:pt>
                <c:pt idx="1">
                  <c:v>23</c:v>
                </c:pt>
                <c:pt idx="2">
                  <c:v>5</c:v>
                </c:pt>
                <c:pt idx="3">
                  <c:v>536</c:v>
                </c:pt>
              </c:numCache>
            </c:numRef>
          </c:val>
          <c:extLst>
            <c:ext xmlns:c16="http://schemas.microsoft.com/office/drawing/2014/chart" uri="{C3380CC4-5D6E-409C-BE32-E72D297353CC}">
              <c16:uniqueId val="{00000000-4694-421F-8AF8-5A5C945ECEF9}"/>
            </c:ext>
          </c:extLst>
        </c:ser>
        <c:ser>
          <c:idx val="1"/>
          <c:order val="1"/>
          <c:tx>
            <c:strRef>
              <c:f>'[Chart in Microsoft PowerPoint]Sheet1'!$C$91</c:f>
              <c:strCache>
                <c:ptCount val="1"/>
                <c:pt idx="0">
                  <c:v>B</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PowerPoint]Sheet1'!$D$89:$G$89</c:f>
              <c:strCache>
                <c:ptCount val="4"/>
                <c:pt idx="0">
                  <c:v>&gt;=75%</c:v>
                </c:pt>
                <c:pt idx="1">
                  <c:v>50-74%</c:v>
                </c:pt>
                <c:pt idx="2">
                  <c:v>25-49%</c:v>
                </c:pt>
                <c:pt idx="3">
                  <c:v>&lt;25%</c:v>
                </c:pt>
              </c:strCache>
            </c:strRef>
          </c:cat>
          <c:val>
            <c:numRef>
              <c:f>'[Chart in Microsoft PowerPoint]Sheet1'!$D$91:$G$91</c:f>
              <c:numCache>
                <c:formatCode>General</c:formatCode>
                <c:ptCount val="4"/>
                <c:pt idx="0">
                  <c:v>13</c:v>
                </c:pt>
                <c:pt idx="1">
                  <c:v>3</c:v>
                </c:pt>
                <c:pt idx="2">
                  <c:v>2</c:v>
                </c:pt>
                <c:pt idx="3">
                  <c:v>251</c:v>
                </c:pt>
              </c:numCache>
            </c:numRef>
          </c:val>
          <c:extLst>
            <c:ext xmlns:c16="http://schemas.microsoft.com/office/drawing/2014/chart" uri="{C3380CC4-5D6E-409C-BE32-E72D297353CC}">
              <c16:uniqueId val="{00000001-4694-421F-8AF8-5A5C945ECEF9}"/>
            </c:ext>
          </c:extLst>
        </c:ser>
        <c:ser>
          <c:idx val="2"/>
          <c:order val="2"/>
          <c:tx>
            <c:strRef>
              <c:f>'[Chart in Microsoft PowerPoint]Sheet1'!$C$92</c:f>
              <c:strCache>
                <c:ptCount val="1"/>
                <c:pt idx="0">
                  <c:v>C</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PowerPoint]Sheet1'!$D$89:$G$89</c:f>
              <c:strCache>
                <c:ptCount val="4"/>
                <c:pt idx="0">
                  <c:v>&gt;=75%</c:v>
                </c:pt>
                <c:pt idx="1">
                  <c:v>50-74%</c:v>
                </c:pt>
                <c:pt idx="2">
                  <c:v>25-49%</c:v>
                </c:pt>
                <c:pt idx="3">
                  <c:v>&lt;25%</c:v>
                </c:pt>
              </c:strCache>
            </c:strRef>
          </c:cat>
          <c:val>
            <c:numRef>
              <c:f>'[Chart in Microsoft PowerPoint]Sheet1'!$D$92:$G$92</c:f>
              <c:numCache>
                <c:formatCode>General</c:formatCode>
                <c:ptCount val="4"/>
                <c:pt idx="0">
                  <c:v>24</c:v>
                </c:pt>
                <c:pt idx="1">
                  <c:v>6</c:v>
                </c:pt>
                <c:pt idx="2">
                  <c:v>0</c:v>
                </c:pt>
                <c:pt idx="3">
                  <c:v>204</c:v>
                </c:pt>
              </c:numCache>
            </c:numRef>
          </c:val>
          <c:extLst>
            <c:ext xmlns:c16="http://schemas.microsoft.com/office/drawing/2014/chart" uri="{C3380CC4-5D6E-409C-BE32-E72D297353CC}">
              <c16:uniqueId val="{00000002-4694-421F-8AF8-5A5C945ECEF9}"/>
            </c:ext>
          </c:extLst>
        </c:ser>
        <c:ser>
          <c:idx val="3"/>
          <c:order val="3"/>
          <c:tx>
            <c:strRef>
              <c:f>'[Chart in Microsoft PowerPoint]Sheet1'!$C$93</c:f>
              <c:strCache>
                <c:ptCount val="1"/>
                <c:pt idx="0">
                  <c:v>D</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PowerPoint]Sheet1'!$D$89:$G$89</c:f>
              <c:strCache>
                <c:ptCount val="4"/>
                <c:pt idx="0">
                  <c:v>&gt;=75%</c:v>
                </c:pt>
                <c:pt idx="1">
                  <c:v>50-74%</c:v>
                </c:pt>
                <c:pt idx="2">
                  <c:v>25-49%</c:v>
                </c:pt>
                <c:pt idx="3">
                  <c:v>&lt;25%</c:v>
                </c:pt>
              </c:strCache>
            </c:strRef>
          </c:cat>
          <c:val>
            <c:numRef>
              <c:f>'[Chart in Microsoft PowerPoint]Sheet1'!$D$93:$G$93</c:f>
              <c:numCache>
                <c:formatCode>General</c:formatCode>
                <c:ptCount val="4"/>
                <c:pt idx="0">
                  <c:v>25</c:v>
                </c:pt>
                <c:pt idx="1">
                  <c:v>4</c:v>
                </c:pt>
                <c:pt idx="2">
                  <c:v>2</c:v>
                </c:pt>
                <c:pt idx="3">
                  <c:v>129</c:v>
                </c:pt>
              </c:numCache>
            </c:numRef>
          </c:val>
          <c:extLst>
            <c:ext xmlns:c16="http://schemas.microsoft.com/office/drawing/2014/chart" uri="{C3380CC4-5D6E-409C-BE32-E72D297353CC}">
              <c16:uniqueId val="{00000003-4694-421F-8AF8-5A5C945ECEF9}"/>
            </c:ext>
          </c:extLst>
        </c:ser>
        <c:dLbls>
          <c:showLegendKey val="0"/>
          <c:showVal val="0"/>
          <c:showCatName val="0"/>
          <c:showSerName val="0"/>
          <c:showPercent val="0"/>
          <c:showBubbleSize val="0"/>
        </c:dLbls>
        <c:gapWidth val="150"/>
        <c:axId val="98198656"/>
        <c:axId val="98200576"/>
      </c:barChart>
      <c:catAx>
        <c:axId val="98198656"/>
        <c:scaling>
          <c:orientation val="minMax"/>
        </c:scaling>
        <c:delete val="0"/>
        <c:axPos val="b"/>
        <c:title>
          <c:tx>
            <c:rich>
              <a:bodyPr/>
              <a:lstStyle/>
              <a:p>
                <a:pPr>
                  <a:defRPr sz="1600"/>
                </a:pPr>
                <a:r>
                  <a:rPr lang="en-US" sz="1600" dirty="0"/>
                  <a:t>Percentage of </a:t>
                </a:r>
                <a:r>
                  <a:rPr lang="en-US" sz="1600" dirty="0" smtClean="0"/>
                  <a:t>Free</a:t>
                </a:r>
                <a:r>
                  <a:rPr lang="en-US" sz="1600" baseline="0" dirty="0" smtClean="0"/>
                  <a:t> </a:t>
                </a:r>
                <a:r>
                  <a:rPr lang="en-US" sz="1600" baseline="0" dirty="0"/>
                  <a:t>and Reduced Lunch (FRL</a:t>
                </a:r>
                <a:r>
                  <a:rPr lang="en-US" sz="1600" baseline="0" dirty="0" smtClean="0"/>
                  <a:t>) </a:t>
                </a:r>
                <a:r>
                  <a:rPr lang="en-US" sz="1600" b="1" i="0" u="none" strike="noStrike" baseline="0" dirty="0" smtClean="0">
                    <a:effectLst/>
                  </a:rPr>
                  <a:t>Students </a:t>
                </a:r>
                <a:endParaRPr lang="en-US" sz="1600" dirty="0"/>
              </a:p>
            </c:rich>
          </c:tx>
          <c:overlay val="0"/>
        </c:title>
        <c:numFmt formatCode="General" sourceLinked="1"/>
        <c:majorTickMark val="out"/>
        <c:minorTickMark val="none"/>
        <c:tickLblPos val="nextTo"/>
        <c:txPr>
          <a:bodyPr/>
          <a:lstStyle/>
          <a:p>
            <a:pPr>
              <a:defRPr sz="1600"/>
            </a:pPr>
            <a:endParaRPr lang="en-US"/>
          </a:p>
        </c:txPr>
        <c:crossAx val="98200576"/>
        <c:crosses val="autoZero"/>
        <c:auto val="1"/>
        <c:lblAlgn val="ctr"/>
        <c:lblOffset val="100"/>
        <c:noMultiLvlLbl val="0"/>
      </c:catAx>
      <c:valAx>
        <c:axId val="98200576"/>
        <c:scaling>
          <c:orientation val="minMax"/>
        </c:scaling>
        <c:delete val="0"/>
        <c:axPos val="l"/>
        <c:majorGridlines/>
        <c:title>
          <c:tx>
            <c:rich>
              <a:bodyPr rot="-5400000" vert="horz"/>
              <a:lstStyle/>
              <a:p>
                <a:pPr>
                  <a:defRPr sz="1600"/>
                </a:pPr>
                <a:r>
                  <a:rPr lang="en-US" sz="1600"/>
                  <a:t>Number of Schools</a:t>
                </a:r>
              </a:p>
            </c:rich>
          </c:tx>
          <c:overlay val="0"/>
        </c:title>
        <c:numFmt formatCode="General" sourceLinked="1"/>
        <c:majorTickMark val="out"/>
        <c:minorTickMark val="none"/>
        <c:tickLblPos val="nextTo"/>
        <c:txPr>
          <a:bodyPr/>
          <a:lstStyle/>
          <a:p>
            <a:pPr>
              <a:defRPr sz="1400"/>
            </a:pPr>
            <a:endParaRPr lang="en-US"/>
          </a:p>
        </c:txPr>
        <c:crossAx val="98198656"/>
        <c:crosses val="autoZero"/>
        <c:crossBetween val="between"/>
      </c:valAx>
    </c:plotArea>
    <c:legend>
      <c:legendPos val="t"/>
      <c:overlay val="0"/>
      <c:txPr>
        <a:bodyPr/>
        <a:lstStyle/>
        <a:p>
          <a:pPr>
            <a:defRPr sz="1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solidFill>
          </c:spPr>
          <c:invertIfNegative val="0"/>
          <c:dLbls>
            <c:dLbl>
              <c:idx val="0"/>
              <c:layout>
                <c:manualLayout>
                  <c:x val="2.5462668816039986E-17"/>
                  <c:y val="1.3333333333333334E-2"/>
                </c:manualLayout>
              </c:layout>
              <c:tx>
                <c:rich>
                  <a:bodyPr/>
                  <a:lstStyle/>
                  <a:p>
                    <a:r>
                      <a:rPr lang="en-US" dirty="0" smtClean="0"/>
                      <a:t>19%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E5-421F-8C85-7232CFBB169F}"/>
                </c:ext>
              </c:extLst>
            </c:dLbl>
            <c:dLbl>
              <c:idx val="1"/>
              <c:layout>
                <c:manualLayout>
                  <c:x val="2.7777777777778286E-3"/>
                  <c:y val="4.4444444444444444E-3"/>
                </c:manualLayout>
              </c:layout>
              <c:tx>
                <c:rich>
                  <a:bodyPr/>
                  <a:lstStyle/>
                  <a:p>
                    <a:r>
                      <a:rPr lang="en-US" smtClean="0"/>
                      <a:t>18.6%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E5-421F-8C85-7232CFBB169F}"/>
                </c:ext>
              </c:extLst>
            </c:dLbl>
            <c:dLbl>
              <c:idx val="2"/>
              <c:tx>
                <c:rich>
                  <a:bodyPr/>
                  <a:lstStyle/>
                  <a:p>
                    <a:r>
                      <a:rPr lang="en-US" smtClean="0"/>
                      <a:t>30.2%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E5-421F-8C85-7232CFBB169F}"/>
                </c:ext>
              </c:extLst>
            </c:dLbl>
            <c:dLbl>
              <c:idx val="3"/>
              <c:tx>
                <c:rich>
                  <a:bodyPr/>
                  <a:lstStyle/>
                  <a:p>
                    <a:r>
                      <a:rPr lang="en-US" smtClean="0"/>
                      <a:t>32.2%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E5-421F-8C85-7232CFBB169F}"/>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Sheet1!$C$119:$C$122</c:f>
              <c:strCache>
                <c:ptCount val="4"/>
                <c:pt idx="0">
                  <c:v>A</c:v>
                </c:pt>
                <c:pt idx="1">
                  <c:v>B</c:v>
                </c:pt>
                <c:pt idx="2">
                  <c:v>C</c:v>
                </c:pt>
                <c:pt idx="3">
                  <c:v>D</c:v>
                </c:pt>
              </c:strCache>
            </c:strRef>
          </c:cat>
          <c:val>
            <c:numRef>
              <c:f>Sheet1!$D$119:$D$122</c:f>
              <c:numCache>
                <c:formatCode>General</c:formatCode>
                <c:ptCount val="4"/>
                <c:pt idx="0">
                  <c:v>56</c:v>
                </c:pt>
                <c:pt idx="1">
                  <c:v>55</c:v>
                </c:pt>
                <c:pt idx="2">
                  <c:v>89</c:v>
                </c:pt>
                <c:pt idx="3">
                  <c:v>95</c:v>
                </c:pt>
              </c:numCache>
            </c:numRef>
          </c:val>
          <c:extLst>
            <c:ext xmlns:c16="http://schemas.microsoft.com/office/drawing/2014/chart" uri="{C3380CC4-5D6E-409C-BE32-E72D297353CC}">
              <c16:uniqueId val="{00000004-B8E5-421F-8C85-7232CFBB169F}"/>
            </c:ext>
          </c:extLst>
        </c:ser>
        <c:dLbls>
          <c:showLegendKey val="0"/>
          <c:showVal val="0"/>
          <c:showCatName val="0"/>
          <c:showSerName val="0"/>
          <c:showPercent val="0"/>
          <c:showBubbleSize val="0"/>
        </c:dLbls>
        <c:gapWidth val="150"/>
        <c:axId val="34000256"/>
        <c:axId val="34702464"/>
      </c:barChart>
      <c:catAx>
        <c:axId val="34000256"/>
        <c:scaling>
          <c:orientation val="minMax"/>
        </c:scaling>
        <c:delete val="0"/>
        <c:axPos val="b"/>
        <c:numFmt formatCode="General" sourceLinked="0"/>
        <c:majorTickMark val="out"/>
        <c:minorTickMark val="none"/>
        <c:tickLblPos val="nextTo"/>
        <c:txPr>
          <a:bodyPr/>
          <a:lstStyle/>
          <a:p>
            <a:pPr>
              <a:defRPr sz="1600"/>
            </a:pPr>
            <a:endParaRPr lang="en-US"/>
          </a:p>
        </c:txPr>
        <c:crossAx val="34702464"/>
        <c:crosses val="autoZero"/>
        <c:auto val="1"/>
        <c:lblAlgn val="ctr"/>
        <c:lblOffset val="100"/>
        <c:noMultiLvlLbl val="0"/>
      </c:catAx>
      <c:valAx>
        <c:axId val="34702464"/>
        <c:scaling>
          <c:orientation val="minMax"/>
        </c:scaling>
        <c:delete val="0"/>
        <c:axPos val="l"/>
        <c:majorGridlines/>
        <c:title>
          <c:tx>
            <c:rich>
              <a:bodyPr rot="-5400000" vert="horz"/>
              <a:lstStyle/>
              <a:p>
                <a:pPr>
                  <a:defRPr sz="1600"/>
                </a:pPr>
                <a:r>
                  <a:rPr lang="en-US" sz="1600" dirty="0" smtClean="0"/>
                  <a:t>Percentage of </a:t>
                </a:r>
                <a:r>
                  <a:rPr lang="en-US" sz="1600" dirty="0"/>
                  <a:t>Schools</a:t>
                </a:r>
              </a:p>
            </c:rich>
          </c:tx>
          <c:overlay val="0"/>
        </c:title>
        <c:numFmt formatCode="General" sourceLinked="1"/>
        <c:majorTickMark val="out"/>
        <c:minorTickMark val="none"/>
        <c:tickLblPos val="nextTo"/>
        <c:txPr>
          <a:bodyPr/>
          <a:lstStyle/>
          <a:p>
            <a:pPr>
              <a:defRPr sz="1600"/>
            </a:pPr>
            <a:endParaRPr lang="en-US"/>
          </a:p>
        </c:txPr>
        <c:crossAx val="34000256"/>
        <c:crosses val="autoZero"/>
        <c:crossBetween val="between"/>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Sheet1!$D$169</c:f>
              <c:strCache>
                <c:ptCount val="1"/>
                <c:pt idx="0">
                  <c:v>Non-Title I</c:v>
                </c:pt>
              </c:strCache>
            </c:strRef>
          </c:tx>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Sheet1!$C$170:$C$173</c:f>
              <c:strCache>
                <c:ptCount val="4"/>
                <c:pt idx="0">
                  <c:v>A</c:v>
                </c:pt>
                <c:pt idx="1">
                  <c:v>B</c:v>
                </c:pt>
                <c:pt idx="2">
                  <c:v>C</c:v>
                </c:pt>
                <c:pt idx="3">
                  <c:v>D</c:v>
                </c:pt>
              </c:strCache>
            </c:strRef>
          </c:cat>
          <c:val>
            <c:numRef>
              <c:f>Sheet1!$D$170:$D$173</c:f>
              <c:numCache>
                <c:formatCode>General</c:formatCode>
                <c:ptCount val="4"/>
                <c:pt idx="0">
                  <c:v>34</c:v>
                </c:pt>
                <c:pt idx="1">
                  <c:v>37</c:v>
                </c:pt>
                <c:pt idx="2">
                  <c:v>40</c:v>
                </c:pt>
                <c:pt idx="3">
                  <c:v>27</c:v>
                </c:pt>
              </c:numCache>
            </c:numRef>
          </c:val>
          <c:extLst>
            <c:ext xmlns:c16="http://schemas.microsoft.com/office/drawing/2014/chart" uri="{C3380CC4-5D6E-409C-BE32-E72D297353CC}">
              <c16:uniqueId val="{00000000-34B6-49F1-96E2-2519BDAE12AA}"/>
            </c:ext>
          </c:extLst>
        </c:ser>
        <c:ser>
          <c:idx val="1"/>
          <c:order val="1"/>
          <c:tx>
            <c:strRef>
              <c:f>Sheet1!$E$169</c:f>
              <c:strCache>
                <c:ptCount val="1"/>
                <c:pt idx="0">
                  <c:v>Title I</c:v>
                </c:pt>
              </c:strCache>
            </c:strRef>
          </c:tx>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Sheet1!$C$170:$C$173</c:f>
              <c:strCache>
                <c:ptCount val="4"/>
                <c:pt idx="0">
                  <c:v>A</c:v>
                </c:pt>
                <c:pt idx="1">
                  <c:v>B</c:v>
                </c:pt>
                <c:pt idx="2">
                  <c:v>C</c:v>
                </c:pt>
                <c:pt idx="3">
                  <c:v>D</c:v>
                </c:pt>
              </c:strCache>
            </c:strRef>
          </c:cat>
          <c:val>
            <c:numRef>
              <c:f>Sheet1!$E$170:$E$173</c:f>
              <c:numCache>
                <c:formatCode>General</c:formatCode>
                <c:ptCount val="4"/>
                <c:pt idx="0">
                  <c:v>22</c:v>
                </c:pt>
                <c:pt idx="1">
                  <c:v>18</c:v>
                </c:pt>
                <c:pt idx="2">
                  <c:v>49</c:v>
                </c:pt>
                <c:pt idx="3">
                  <c:v>68</c:v>
                </c:pt>
              </c:numCache>
            </c:numRef>
          </c:val>
          <c:extLst>
            <c:ext xmlns:c16="http://schemas.microsoft.com/office/drawing/2014/chart" uri="{C3380CC4-5D6E-409C-BE32-E72D297353CC}">
              <c16:uniqueId val="{00000001-34B6-49F1-96E2-2519BDAE12AA}"/>
            </c:ext>
          </c:extLst>
        </c:ser>
        <c:dLbls>
          <c:showLegendKey val="0"/>
          <c:showVal val="0"/>
          <c:showCatName val="0"/>
          <c:showSerName val="0"/>
          <c:showPercent val="0"/>
          <c:showBubbleSize val="0"/>
        </c:dLbls>
        <c:gapWidth val="150"/>
        <c:axId val="36652928"/>
        <c:axId val="36685312"/>
      </c:barChart>
      <c:catAx>
        <c:axId val="36652928"/>
        <c:scaling>
          <c:orientation val="minMax"/>
        </c:scaling>
        <c:delete val="0"/>
        <c:axPos val="b"/>
        <c:numFmt formatCode="General" sourceLinked="0"/>
        <c:majorTickMark val="out"/>
        <c:minorTickMark val="none"/>
        <c:tickLblPos val="nextTo"/>
        <c:txPr>
          <a:bodyPr/>
          <a:lstStyle/>
          <a:p>
            <a:pPr>
              <a:defRPr sz="1600"/>
            </a:pPr>
            <a:endParaRPr lang="en-US"/>
          </a:p>
        </c:txPr>
        <c:crossAx val="36685312"/>
        <c:crosses val="autoZero"/>
        <c:auto val="1"/>
        <c:lblAlgn val="ctr"/>
        <c:lblOffset val="100"/>
        <c:noMultiLvlLbl val="0"/>
      </c:catAx>
      <c:valAx>
        <c:axId val="36685312"/>
        <c:scaling>
          <c:orientation val="minMax"/>
        </c:scaling>
        <c:delete val="0"/>
        <c:axPos val="l"/>
        <c:majorGridlines/>
        <c:title>
          <c:tx>
            <c:rich>
              <a:bodyPr rot="-5400000" vert="horz"/>
              <a:lstStyle/>
              <a:p>
                <a:pPr>
                  <a:defRPr sz="1600"/>
                </a:pPr>
                <a:r>
                  <a:rPr lang="en-US" sz="1600"/>
                  <a:t>Number of Schools</a:t>
                </a:r>
              </a:p>
            </c:rich>
          </c:tx>
          <c:overlay val="0"/>
        </c:title>
        <c:numFmt formatCode="General" sourceLinked="1"/>
        <c:majorTickMark val="out"/>
        <c:minorTickMark val="none"/>
        <c:tickLblPos val="nextTo"/>
        <c:txPr>
          <a:bodyPr/>
          <a:lstStyle/>
          <a:p>
            <a:pPr>
              <a:defRPr sz="1600"/>
            </a:pPr>
            <a:endParaRPr lang="en-US"/>
          </a:p>
        </c:txPr>
        <c:crossAx val="36652928"/>
        <c:crosses val="autoZero"/>
        <c:crossBetween val="between"/>
      </c:valAx>
    </c:plotArea>
    <c:legend>
      <c:legendPos val="r"/>
      <c:overlay val="0"/>
      <c:txPr>
        <a:bodyPr/>
        <a:lstStyle/>
        <a:p>
          <a:pPr>
            <a:defRPr sz="16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6">
                <a:lumMod val="75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Sheet1!$B$273:$B$277</c:f>
              <c:strCache>
                <c:ptCount val="5"/>
                <c:pt idx="0">
                  <c:v>A</c:v>
                </c:pt>
                <c:pt idx="1">
                  <c:v>B</c:v>
                </c:pt>
                <c:pt idx="2">
                  <c:v>C</c:v>
                </c:pt>
                <c:pt idx="3">
                  <c:v>D</c:v>
                </c:pt>
                <c:pt idx="4">
                  <c:v>F</c:v>
                </c:pt>
              </c:strCache>
            </c:strRef>
          </c:cat>
          <c:val>
            <c:numRef>
              <c:f>Sheet1!$C$273:$C$277</c:f>
              <c:numCache>
                <c:formatCode>General</c:formatCode>
                <c:ptCount val="5"/>
                <c:pt idx="0">
                  <c:v>39</c:v>
                </c:pt>
                <c:pt idx="1">
                  <c:v>54</c:v>
                </c:pt>
                <c:pt idx="2">
                  <c:v>45</c:v>
                </c:pt>
                <c:pt idx="3">
                  <c:v>6</c:v>
                </c:pt>
                <c:pt idx="4">
                  <c:v>4</c:v>
                </c:pt>
              </c:numCache>
            </c:numRef>
          </c:val>
          <c:extLst>
            <c:ext xmlns:c16="http://schemas.microsoft.com/office/drawing/2014/chart" uri="{C3380CC4-5D6E-409C-BE32-E72D297353CC}">
              <c16:uniqueId val="{00000000-2EAE-4073-B9FD-BC05CF646085}"/>
            </c:ext>
          </c:extLst>
        </c:ser>
        <c:ser>
          <c:idx val="1"/>
          <c:order val="1"/>
          <c:spPr>
            <a:solidFill>
              <a:schemeClr val="accent6">
                <a:lumMod val="40000"/>
                <a:lumOff val="60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Sheet1!$B$273:$B$277</c:f>
              <c:strCache>
                <c:ptCount val="5"/>
                <c:pt idx="0">
                  <c:v>A</c:v>
                </c:pt>
                <c:pt idx="1">
                  <c:v>B</c:v>
                </c:pt>
                <c:pt idx="2">
                  <c:v>C</c:v>
                </c:pt>
                <c:pt idx="3">
                  <c:v>D</c:v>
                </c:pt>
                <c:pt idx="4">
                  <c:v>F</c:v>
                </c:pt>
              </c:strCache>
            </c:strRef>
          </c:cat>
          <c:val>
            <c:numRef>
              <c:f>Sheet1!$D$273:$D$277</c:f>
              <c:numCache>
                <c:formatCode>General</c:formatCode>
                <c:ptCount val="5"/>
                <c:pt idx="0">
                  <c:v>21</c:v>
                </c:pt>
                <c:pt idx="1">
                  <c:v>18</c:v>
                </c:pt>
                <c:pt idx="2">
                  <c:v>48</c:v>
                </c:pt>
                <c:pt idx="3">
                  <c:v>61</c:v>
                </c:pt>
                <c:pt idx="4">
                  <c:v>0</c:v>
                </c:pt>
              </c:numCache>
            </c:numRef>
          </c:val>
          <c:extLst>
            <c:ext xmlns:c16="http://schemas.microsoft.com/office/drawing/2014/chart" uri="{C3380CC4-5D6E-409C-BE32-E72D297353CC}">
              <c16:uniqueId val="{00000001-2EAE-4073-B9FD-BC05CF646085}"/>
            </c:ext>
          </c:extLst>
        </c:ser>
        <c:dLbls>
          <c:showLegendKey val="0"/>
          <c:showVal val="0"/>
          <c:showCatName val="0"/>
          <c:showSerName val="0"/>
          <c:showPercent val="0"/>
          <c:showBubbleSize val="0"/>
        </c:dLbls>
        <c:gapWidth val="150"/>
        <c:axId val="37434880"/>
        <c:axId val="37436416"/>
      </c:barChart>
      <c:catAx>
        <c:axId val="37434880"/>
        <c:scaling>
          <c:orientation val="minMax"/>
        </c:scaling>
        <c:delete val="0"/>
        <c:axPos val="b"/>
        <c:numFmt formatCode="General" sourceLinked="0"/>
        <c:majorTickMark val="out"/>
        <c:minorTickMark val="none"/>
        <c:tickLblPos val="nextTo"/>
        <c:txPr>
          <a:bodyPr/>
          <a:lstStyle/>
          <a:p>
            <a:pPr>
              <a:defRPr sz="1600"/>
            </a:pPr>
            <a:endParaRPr lang="en-US"/>
          </a:p>
        </c:txPr>
        <c:crossAx val="37436416"/>
        <c:crosses val="autoZero"/>
        <c:auto val="1"/>
        <c:lblAlgn val="ctr"/>
        <c:lblOffset val="100"/>
        <c:noMultiLvlLbl val="0"/>
      </c:catAx>
      <c:valAx>
        <c:axId val="37436416"/>
        <c:scaling>
          <c:orientation val="minMax"/>
        </c:scaling>
        <c:delete val="0"/>
        <c:axPos val="l"/>
        <c:majorGridlines/>
        <c:title>
          <c:tx>
            <c:rich>
              <a:bodyPr rot="-5400000" vert="horz"/>
              <a:lstStyle/>
              <a:p>
                <a:pPr>
                  <a:defRPr sz="1600"/>
                </a:pPr>
                <a:r>
                  <a:rPr lang="en-US" sz="1600"/>
                  <a:t>Number of Schools</a:t>
                </a:r>
              </a:p>
            </c:rich>
          </c:tx>
          <c:overlay val="0"/>
        </c:title>
        <c:numFmt formatCode="General" sourceLinked="1"/>
        <c:majorTickMark val="out"/>
        <c:minorTickMark val="none"/>
        <c:tickLblPos val="nextTo"/>
        <c:txPr>
          <a:bodyPr/>
          <a:lstStyle/>
          <a:p>
            <a:pPr>
              <a:defRPr sz="1600"/>
            </a:pPr>
            <a:endParaRPr lang="en-US"/>
          </a:p>
        </c:txPr>
        <c:crossAx val="37434880"/>
        <c:crosses val="autoZero"/>
        <c:crossBetween val="between"/>
      </c:valAx>
    </c:plotArea>
    <c:legend>
      <c:legendPos val="r"/>
      <c:legendEntry>
        <c:idx val="0"/>
        <c:txPr>
          <a:bodyPr/>
          <a:lstStyle/>
          <a:p>
            <a:pPr>
              <a:defRPr sz="1400"/>
            </a:pPr>
            <a:endParaRPr lang="en-US"/>
          </a:p>
        </c:txPr>
      </c:legendEntry>
      <c:legendEntry>
        <c:idx val="1"/>
        <c:txPr>
          <a:bodyPr/>
          <a:lstStyle/>
          <a:p>
            <a:pPr>
              <a:defRPr sz="1400"/>
            </a:pPr>
            <a:endParaRPr lang="en-US"/>
          </a:p>
        </c:txPr>
      </c:legendEntry>
      <c:overlay val="0"/>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clustered"/>
        <c:varyColors val="0"/>
        <c:ser>
          <c:idx val="0"/>
          <c:order val="0"/>
          <c:spPr>
            <a:solidFill>
              <a:schemeClr val="accent6">
                <a:lumMod val="75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Sheet1!$F$273:$F$277</c:f>
              <c:strCache>
                <c:ptCount val="5"/>
                <c:pt idx="0">
                  <c:v>A</c:v>
                </c:pt>
                <c:pt idx="1">
                  <c:v>B</c:v>
                </c:pt>
                <c:pt idx="2">
                  <c:v>C</c:v>
                </c:pt>
                <c:pt idx="3">
                  <c:v>D</c:v>
                </c:pt>
                <c:pt idx="4">
                  <c:v>F</c:v>
                </c:pt>
              </c:strCache>
            </c:strRef>
          </c:cat>
          <c:val>
            <c:numRef>
              <c:f>Sheet1!$G$273:$G$277</c:f>
              <c:numCache>
                <c:formatCode>General</c:formatCode>
                <c:ptCount val="5"/>
                <c:pt idx="0">
                  <c:v>74</c:v>
                </c:pt>
                <c:pt idx="1">
                  <c:v>35</c:v>
                </c:pt>
                <c:pt idx="2">
                  <c:v>14</c:v>
                </c:pt>
                <c:pt idx="3">
                  <c:v>1</c:v>
                </c:pt>
                <c:pt idx="4">
                  <c:v>0</c:v>
                </c:pt>
              </c:numCache>
            </c:numRef>
          </c:val>
          <c:extLst>
            <c:ext xmlns:c16="http://schemas.microsoft.com/office/drawing/2014/chart" uri="{C3380CC4-5D6E-409C-BE32-E72D297353CC}">
              <c16:uniqueId val="{00000000-755C-4322-B910-2DD750E7B194}"/>
            </c:ext>
          </c:extLst>
        </c:ser>
        <c:ser>
          <c:idx val="1"/>
          <c:order val="1"/>
          <c:spPr>
            <a:solidFill>
              <a:schemeClr val="accent6">
                <a:lumMod val="60000"/>
                <a:lumOff val="40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Sheet1!$F$273:$F$277</c:f>
              <c:strCache>
                <c:ptCount val="5"/>
                <c:pt idx="0">
                  <c:v>A</c:v>
                </c:pt>
                <c:pt idx="1">
                  <c:v>B</c:v>
                </c:pt>
                <c:pt idx="2">
                  <c:v>C</c:v>
                </c:pt>
                <c:pt idx="3">
                  <c:v>D</c:v>
                </c:pt>
                <c:pt idx="4">
                  <c:v>F</c:v>
                </c:pt>
              </c:strCache>
            </c:strRef>
          </c:cat>
          <c:val>
            <c:numRef>
              <c:f>Sheet1!$H$273:$H$277</c:f>
              <c:numCache>
                <c:formatCode>General</c:formatCode>
                <c:ptCount val="5"/>
                <c:pt idx="0">
                  <c:v>34</c:v>
                </c:pt>
                <c:pt idx="1">
                  <c:v>36</c:v>
                </c:pt>
                <c:pt idx="2">
                  <c:v>39</c:v>
                </c:pt>
                <c:pt idx="3">
                  <c:v>15</c:v>
                </c:pt>
                <c:pt idx="4">
                  <c:v>0</c:v>
                </c:pt>
              </c:numCache>
            </c:numRef>
          </c:val>
          <c:extLst>
            <c:ext xmlns:c16="http://schemas.microsoft.com/office/drawing/2014/chart" uri="{C3380CC4-5D6E-409C-BE32-E72D297353CC}">
              <c16:uniqueId val="{00000001-755C-4322-B910-2DD750E7B194}"/>
            </c:ext>
          </c:extLst>
        </c:ser>
        <c:dLbls>
          <c:showLegendKey val="0"/>
          <c:showVal val="0"/>
          <c:showCatName val="0"/>
          <c:showSerName val="0"/>
          <c:showPercent val="0"/>
          <c:showBubbleSize val="0"/>
        </c:dLbls>
        <c:gapWidth val="150"/>
        <c:axId val="37099776"/>
        <c:axId val="37105664"/>
      </c:barChart>
      <c:catAx>
        <c:axId val="37099776"/>
        <c:scaling>
          <c:orientation val="minMax"/>
        </c:scaling>
        <c:delete val="0"/>
        <c:axPos val="b"/>
        <c:numFmt formatCode="General" sourceLinked="0"/>
        <c:majorTickMark val="out"/>
        <c:minorTickMark val="none"/>
        <c:tickLblPos val="nextTo"/>
        <c:txPr>
          <a:bodyPr/>
          <a:lstStyle/>
          <a:p>
            <a:pPr>
              <a:defRPr sz="1600"/>
            </a:pPr>
            <a:endParaRPr lang="en-US"/>
          </a:p>
        </c:txPr>
        <c:crossAx val="37105664"/>
        <c:crosses val="autoZero"/>
        <c:auto val="1"/>
        <c:lblAlgn val="ctr"/>
        <c:lblOffset val="100"/>
        <c:noMultiLvlLbl val="0"/>
      </c:catAx>
      <c:valAx>
        <c:axId val="37105664"/>
        <c:scaling>
          <c:orientation val="minMax"/>
        </c:scaling>
        <c:delete val="0"/>
        <c:axPos val="l"/>
        <c:majorGridlines/>
        <c:title>
          <c:tx>
            <c:rich>
              <a:bodyPr rot="-5400000" vert="horz"/>
              <a:lstStyle/>
              <a:p>
                <a:pPr>
                  <a:defRPr/>
                </a:pPr>
                <a:r>
                  <a:rPr lang="en-US" sz="1600"/>
                  <a:t>Number of Schools</a:t>
                </a:r>
              </a:p>
            </c:rich>
          </c:tx>
          <c:overlay val="0"/>
        </c:title>
        <c:numFmt formatCode="General" sourceLinked="1"/>
        <c:majorTickMark val="out"/>
        <c:minorTickMark val="none"/>
        <c:tickLblPos val="nextTo"/>
        <c:txPr>
          <a:bodyPr/>
          <a:lstStyle/>
          <a:p>
            <a:pPr>
              <a:defRPr sz="1600"/>
            </a:pPr>
            <a:endParaRPr lang="en-US"/>
          </a:p>
        </c:txPr>
        <c:crossAx val="37099776"/>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4.png"/></Relationships>
</file>

<file path=ppt/drawings/_rels/drawing3.xml.rels><?xml version="1.0" encoding="UTF-8" standalone="yes"?>
<Relationships xmlns="http://schemas.openxmlformats.org/package/2006/relationships"><Relationship Id="rId1" Type="http://schemas.openxmlformats.org/officeDocument/2006/relationships/image" Target="../media/image4.png"/></Relationships>
</file>

<file path=ppt/drawings/_rels/drawing5.xml.rels><?xml version="1.0" encoding="UTF-8" standalone="yes"?>
<Relationships xmlns="http://schemas.openxmlformats.org/package/2006/relationships"><Relationship Id="rId1" Type="http://schemas.openxmlformats.org/officeDocument/2006/relationships/image" Target="../media/image6.png"/></Relationships>
</file>

<file path=ppt/drawings/_rels/drawing6.xml.rels><?xml version="1.0" encoding="UTF-8" standalone="yes"?>
<Relationships xmlns="http://schemas.openxmlformats.org/package/2006/relationships"><Relationship Id="rId1" Type="http://schemas.openxmlformats.org/officeDocument/2006/relationships/image" Target="../media/image4.png"/></Relationships>
</file>

<file path=ppt/drawings/_rels/drawing7.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0.17273</cdr:x>
      <cdr:y>0.06276</cdr:y>
    </cdr:from>
    <cdr:to>
      <cdr:x>0.26363</cdr:x>
      <cdr:y>0.1297</cdr:y>
    </cdr:to>
    <cdr:sp macro="" textlink="">
      <cdr:nvSpPr>
        <cdr:cNvPr id="2" name="TextBox 1"/>
        <cdr:cNvSpPr txBox="1"/>
      </cdr:nvSpPr>
      <cdr:spPr>
        <a:xfrm xmlns:a="http://schemas.openxmlformats.org/drawingml/2006/main">
          <a:off x="1447800" y="285750"/>
          <a:ext cx="761924" cy="304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t>49.7%</a:t>
          </a:r>
          <a:endParaRPr lang="en-US" sz="1800" dirty="0"/>
        </a:p>
      </cdr:txBody>
    </cdr:sp>
  </cdr:relSizeAnchor>
  <cdr:relSizeAnchor xmlns:cdr="http://schemas.openxmlformats.org/drawingml/2006/chartDrawing">
    <cdr:from>
      <cdr:x>0.39091</cdr:x>
      <cdr:y>0.51464</cdr:y>
    </cdr:from>
    <cdr:to>
      <cdr:x>0.48182</cdr:x>
      <cdr:y>0.58159</cdr:y>
    </cdr:to>
    <cdr:sp macro="" textlink="">
      <cdr:nvSpPr>
        <cdr:cNvPr id="3" name="TextBox 1"/>
        <cdr:cNvSpPr txBox="1"/>
      </cdr:nvSpPr>
      <cdr:spPr>
        <a:xfrm xmlns:a="http://schemas.openxmlformats.org/drawingml/2006/main">
          <a:off x="3276600" y="2343150"/>
          <a:ext cx="762007" cy="3048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smtClean="0"/>
            <a:t>19.8%</a:t>
          </a:r>
          <a:endParaRPr lang="en-US" sz="1800" dirty="0"/>
        </a:p>
      </cdr:txBody>
    </cdr:sp>
  </cdr:relSizeAnchor>
  <cdr:relSizeAnchor xmlns:cdr="http://schemas.openxmlformats.org/drawingml/2006/chartDrawing">
    <cdr:from>
      <cdr:x>0.60909</cdr:x>
      <cdr:y>0.56485</cdr:y>
    </cdr:from>
    <cdr:to>
      <cdr:x>0.7</cdr:x>
      <cdr:y>0.6318</cdr:y>
    </cdr:to>
    <cdr:sp macro="" textlink="">
      <cdr:nvSpPr>
        <cdr:cNvPr id="4" name="TextBox 1"/>
        <cdr:cNvSpPr txBox="1"/>
      </cdr:nvSpPr>
      <cdr:spPr>
        <a:xfrm xmlns:a="http://schemas.openxmlformats.org/drawingml/2006/main">
          <a:off x="5105400" y="2571750"/>
          <a:ext cx="762008" cy="3048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smtClean="0"/>
            <a:t>17.3%</a:t>
          </a:r>
          <a:endParaRPr lang="en-US" sz="1800" dirty="0"/>
        </a:p>
      </cdr:txBody>
    </cdr:sp>
  </cdr:relSizeAnchor>
  <cdr:relSizeAnchor xmlns:cdr="http://schemas.openxmlformats.org/drawingml/2006/chartDrawing">
    <cdr:from>
      <cdr:x>0.82727</cdr:x>
      <cdr:y>0.61506</cdr:y>
    </cdr:from>
    <cdr:to>
      <cdr:x>0.91818</cdr:x>
      <cdr:y>0.682</cdr:y>
    </cdr:to>
    <cdr:sp macro="" textlink="">
      <cdr:nvSpPr>
        <cdr:cNvPr id="5" name="TextBox 1"/>
        <cdr:cNvSpPr txBox="1"/>
      </cdr:nvSpPr>
      <cdr:spPr>
        <a:xfrm xmlns:a="http://schemas.openxmlformats.org/drawingml/2006/main">
          <a:off x="6934200" y="2800350"/>
          <a:ext cx="762008" cy="30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smtClean="0"/>
            <a:t>13.2%</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0.90009</cdr:x>
      <cdr:y>0.42667</cdr:y>
    </cdr:from>
    <cdr:to>
      <cdr:x>1</cdr:x>
      <cdr:y>0.56185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237621" y="2438400"/>
          <a:ext cx="914400" cy="772554"/>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0.9</cdr:x>
      <cdr:y>0.43556</cdr:y>
    </cdr:from>
    <cdr:to>
      <cdr:x>1</cdr:x>
      <cdr:y>0.57074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288421" y="2489200"/>
          <a:ext cx="914400" cy="772554"/>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0.18333</cdr:x>
      <cdr:y>0.44</cdr:y>
    </cdr:from>
    <cdr:to>
      <cdr:x>0.25</cdr:x>
      <cdr:y>0.52</cdr:y>
    </cdr:to>
    <cdr:sp macro="" textlink="">
      <cdr:nvSpPr>
        <cdr:cNvPr id="2" name="TextBox 1"/>
        <cdr:cNvSpPr txBox="1"/>
      </cdr:nvSpPr>
      <cdr:spPr>
        <a:xfrm xmlns:a="http://schemas.openxmlformats.org/drawingml/2006/main">
          <a:off x="1676400" y="2514600"/>
          <a:ext cx="609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smtClean="0"/>
            <a:t>56</a:t>
          </a:r>
          <a:endParaRPr lang="en-US" sz="2000" dirty="0"/>
        </a:p>
      </cdr:txBody>
    </cdr:sp>
  </cdr:relSizeAnchor>
  <cdr:relSizeAnchor xmlns:cdr="http://schemas.openxmlformats.org/drawingml/2006/chartDrawing">
    <cdr:from>
      <cdr:x>0.84167</cdr:x>
      <cdr:y>0.08</cdr:y>
    </cdr:from>
    <cdr:to>
      <cdr:x>0.90833</cdr:x>
      <cdr:y>0.16</cdr:y>
    </cdr:to>
    <cdr:sp macro="" textlink="">
      <cdr:nvSpPr>
        <cdr:cNvPr id="3" name="TextBox 1"/>
        <cdr:cNvSpPr txBox="1"/>
      </cdr:nvSpPr>
      <cdr:spPr>
        <a:xfrm xmlns:a="http://schemas.openxmlformats.org/drawingml/2006/main">
          <a:off x="7696200" y="457200"/>
          <a:ext cx="6096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95</a:t>
          </a:r>
          <a:endParaRPr lang="en-US" sz="2000" dirty="0"/>
        </a:p>
      </cdr:txBody>
    </cdr:sp>
  </cdr:relSizeAnchor>
  <cdr:relSizeAnchor xmlns:cdr="http://schemas.openxmlformats.org/drawingml/2006/chartDrawing">
    <cdr:from>
      <cdr:x>0.61667</cdr:x>
      <cdr:y>0.14667</cdr:y>
    </cdr:from>
    <cdr:to>
      <cdr:x>0.68333</cdr:x>
      <cdr:y>0.22667</cdr:y>
    </cdr:to>
    <cdr:sp macro="" textlink="">
      <cdr:nvSpPr>
        <cdr:cNvPr id="4" name="TextBox 1"/>
        <cdr:cNvSpPr txBox="1"/>
      </cdr:nvSpPr>
      <cdr:spPr>
        <a:xfrm xmlns:a="http://schemas.openxmlformats.org/drawingml/2006/main">
          <a:off x="5638800" y="838200"/>
          <a:ext cx="6096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89</a:t>
          </a:r>
          <a:endParaRPr lang="en-US" sz="2000" dirty="0"/>
        </a:p>
      </cdr:txBody>
    </cdr:sp>
  </cdr:relSizeAnchor>
  <cdr:relSizeAnchor xmlns:cdr="http://schemas.openxmlformats.org/drawingml/2006/chartDrawing">
    <cdr:from>
      <cdr:x>0.4</cdr:x>
      <cdr:y>0.45333</cdr:y>
    </cdr:from>
    <cdr:to>
      <cdr:x>0.46667</cdr:x>
      <cdr:y>0.53333</cdr:y>
    </cdr:to>
    <cdr:sp macro="" textlink="">
      <cdr:nvSpPr>
        <cdr:cNvPr id="5" name="TextBox 1"/>
        <cdr:cNvSpPr txBox="1"/>
      </cdr:nvSpPr>
      <cdr:spPr>
        <a:xfrm xmlns:a="http://schemas.openxmlformats.org/drawingml/2006/main">
          <a:off x="3657600" y="2590800"/>
          <a:ext cx="6096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55</a:t>
          </a:r>
          <a:endParaRPr lang="en-US" sz="2000" dirty="0"/>
        </a:p>
      </cdr:txBody>
    </cdr:sp>
  </cdr:relSizeAnchor>
</c:userShapes>
</file>

<file path=ppt/drawings/drawing5.xml><?xml version="1.0" encoding="utf-8"?>
<c:userShapes xmlns:c="http://schemas.openxmlformats.org/drawingml/2006/chart">
  <cdr:relSizeAnchor xmlns:cdr="http://schemas.openxmlformats.org/drawingml/2006/chartDrawing">
    <cdr:from>
      <cdr:x>0.90833</cdr:x>
      <cdr:y>0.44</cdr:y>
    </cdr:from>
    <cdr:to>
      <cdr:x>0.99061</cdr:x>
      <cdr:y>0.58498</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305800" y="2514600"/>
          <a:ext cx="752381" cy="828571"/>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0.90834</cdr:x>
      <cdr:y>0.44889</cdr:y>
    </cdr:from>
    <cdr:to>
      <cdr:x>1</cdr:x>
      <cdr:y>0.5728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320542" y="2565400"/>
          <a:ext cx="838139" cy="708146"/>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0.90834</cdr:x>
      <cdr:y>0.44889</cdr:y>
    </cdr:from>
    <cdr:to>
      <cdr:x>1</cdr:x>
      <cdr:y>0.5728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320542" y="2565400"/>
          <a:ext cx="838139" cy="708146"/>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0.13092</cdr:x>
      <cdr:y>0.27586</cdr:y>
    </cdr:from>
    <cdr:to>
      <cdr:x>0.20785</cdr:x>
      <cdr:y>0.34483</cdr:y>
    </cdr:to>
    <cdr:sp macro="" textlink="">
      <cdr:nvSpPr>
        <cdr:cNvPr id="2" name="TextBox 1"/>
        <cdr:cNvSpPr txBox="1"/>
      </cdr:nvSpPr>
      <cdr:spPr>
        <a:xfrm xmlns:a="http://schemas.openxmlformats.org/drawingml/2006/main">
          <a:off x="1167245" y="1219200"/>
          <a:ext cx="685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t>36%</a:t>
          </a:r>
          <a:endParaRPr lang="en-US" sz="1800" dirty="0"/>
        </a:p>
      </cdr:txBody>
    </cdr:sp>
  </cdr:relSizeAnchor>
  <cdr:relSizeAnchor xmlns:cdr="http://schemas.openxmlformats.org/drawingml/2006/chartDrawing">
    <cdr:from>
      <cdr:x>0.36169</cdr:x>
      <cdr:y>0.08621</cdr:y>
    </cdr:from>
    <cdr:to>
      <cdr:x>0.43862</cdr:x>
      <cdr:y>0.15517</cdr:y>
    </cdr:to>
    <cdr:sp macro="" textlink="">
      <cdr:nvSpPr>
        <cdr:cNvPr id="4" name="TextBox 1"/>
        <cdr:cNvSpPr txBox="1"/>
      </cdr:nvSpPr>
      <cdr:spPr>
        <a:xfrm xmlns:a="http://schemas.openxmlformats.org/drawingml/2006/main">
          <a:off x="3224645" y="381000"/>
          <a:ext cx="685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smtClean="0"/>
            <a:t>48%</a:t>
          </a:r>
          <a:endParaRPr lang="en-US" sz="1800" dirty="0"/>
        </a:p>
      </cdr:txBody>
    </cdr:sp>
  </cdr:relSizeAnchor>
  <cdr:relSizeAnchor xmlns:cdr="http://schemas.openxmlformats.org/drawingml/2006/chartDrawing">
    <cdr:from>
      <cdr:x>0.59246</cdr:x>
      <cdr:y>0.62069</cdr:y>
    </cdr:from>
    <cdr:to>
      <cdr:x>0.66939</cdr:x>
      <cdr:y>0.68966</cdr:y>
    </cdr:to>
    <cdr:sp macro="" textlink="">
      <cdr:nvSpPr>
        <cdr:cNvPr id="5" name="TextBox 1"/>
        <cdr:cNvSpPr txBox="1"/>
      </cdr:nvSpPr>
      <cdr:spPr>
        <a:xfrm xmlns:a="http://schemas.openxmlformats.org/drawingml/2006/main">
          <a:off x="5282045" y="2743200"/>
          <a:ext cx="685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smtClean="0"/>
            <a:t>13%</a:t>
          </a:r>
          <a:endParaRPr lang="en-US" sz="1800" dirty="0"/>
        </a:p>
      </cdr:txBody>
    </cdr:sp>
  </cdr:relSizeAnchor>
  <cdr:relSizeAnchor xmlns:cdr="http://schemas.openxmlformats.org/drawingml/2006/chartDrawing">
    <cdr:from>
      <cdr:x>0.83178</cdr:x>
      <cdr:y>0.77586</cdr:y>
    </cdr:from>
    <cdr:to>
      <cdr:x>0.9087</cdr:x>
      <cdr:y>0.84483</cdr:y>
    </cdr:to>
    <cdr:sp macro="" textlink="">
      <cdr:nvSpPr>
        <cdr:cNvPr id="6" name="TextBox 1"/>
        <cdr:cNvSpPr txBox="1"/>
      </cdr:nvSpPr>
      <cdr:spPr>
        <a:xfrm xmlns:a="http://schemas.openxmlformats.org/drawingml/2006/main">
          <a:off x="7415645" y="3429000"/>
          <a:ext cx="685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smtClean="0"/>
            <a:t>3%</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170" y="0"/>
            <a:ext cx="3011699" cy="461804"/>
          </a:xfrm>
          <a:prstGeom prst="rect">
            <a:avLst/>
          </a:prstGeom>
        </p:spPr>
        <p:txBody>
          <a:bodyPr vert="horz" lIns="91440" tIns="45720" rIns="91440" bIns="45720" rtlCol="0"/>
          <a:lstStyle>
            <a:lvl1pPr algn="r">
              <a:defRPr sz="1200"/>
            </a:lvl1pPr>
          </a:lstStyle>
          <a:p>
            <a:fld id="{E13B264F-8668-4688-B2AE-1D93229042E4}" type="datetimeFigureOut">
              <a:rPr lang="en-US" smtClean="0"/>
              <a:t>12/7/2016</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134"/>
            <a:ext cx="3011699"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170" y="8772134"/>
            <a:ext cx="3011699" cy="461804"/>
          </a:xfrm>
          <a:prstGeom prst="rect">
            <a:avLst/>
          </a:prstGeom>
        </p:spPr>
        <p:txBody>
          <a:bodyPr vert="horz" lIns="91440" tIns="45720" rIns="91440" bIns="45720" rtlCol="0" anchor="b"/>
          <a:lstStyle>
            <a:lvl1pPr algn="r">
              <a:defRPr sz="1200"/>
            </a:lvl1pPr>
          </a:lstStyle>
          <a:p>
            <a:fld id="{F0FD896D-C9AC-4FAC-BDA3-6ECC2B90D84F}" type="slidenum">
              <a:rPr lang="en-US" smtClean="0"/>
              <a:t>‹#›</a:t>
            </a:fld>
            <a:endParaRPr lang="en-US"/>
          </a:p>
        </p:txBody>
      </p:sp>
    </p:spTree>
    <p:extLst>
      <p:ext uri="{BB962C8B-B14F-4D97-AF65-F5344CB8AC3E}">
        <p14:creationId xmlns:p14="http://schemas.microsoft.com/office/powerpoint/2010/main" val="209589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D896D-C9AC-4FAC-BDA3-6ECC2B90D84F}" type="slidenum">
              <a:rPr lang="en-US" smtClean="0"/>
              <a:t>29</a:t>
            </a:fld>
            <a:endParaRPr lang="en-US"/>
          </a:p>
        </p:txBody>
      </p:sp>
    </p:spTree>
    <p:extLst>
      <p:ext uri="{BB962C8B-B14F-4D97-AF65-F5344CB8AC3E}">
        <p14:creationId xmlns:p14="http://schemas.microsoft.com/office/powerpoint/2010/main" val="228921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schools are n</a:t>
            </a:r>
            <a:r>
              <a:rPr lang="en-US" dirty="0" smtClean="0"/>
              <a:t>ot performing as well as on AIMS.</a:t>
            </a:r>
            <a:endParaRPr lang="en-US" dirty="0"/>
          </a:p>
        </p:txBody>
      </p:sp>
      <p:sp>
        <p:nvSpPr>
          <p:cNvPr id="4" name="Slide Number Placeholder 3"/>
          <p:cNvSpPr>
            <a:spLocks noGrp="1"/>
          </p:cNvSpPr>
          <p:nvPr>
            <p:ph type="sldNum" sz="quarter" idx="10"/>
          </p:nvPr>
        </p:nvSpPr>
        <p:spPr/>
        <p:txBody>
          <a:bodyPr/>
          <a:lstStyle/>
          <a:p>
            <a:fld id="{F0FD896D-C9AC-4FAC-BDA3-6ECC2B90D84F}" type="slidenum">
              <a:rPr lang="en-US" smtClean="0"/>
              <a:t>30</a:t>
            </a:fld>
            <a:endParaRPr lang="en-US" dirty="0"/>
          </a:p>
        </p:txBody>
      </p:sp>
    </p:spTree>
    <p:extLst>
      <p:ext uri="{BB962C8B-B14F-4D97-AF65-F5344CB8AC3E}">
        <p14:creationId xmlns:p14="http://schemas.microsoft.com/office/powerpoint/2010/main" val="3631444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D896D-C9AC-4FAC-BDA3-6ECC2B90D84F}" type="slidenum">
              <a:rPr lang="en-US" smtClean="0"/>
              <a:t>31</a:t>
            </a:fld>
            <a:endParaRPr lang="en-US"/>
          </a:p>
        </p:txBody>
      </p:sp>
    </p:spTree>
    <p:extLst>
      <p:ext uri="{BB962C8B-B14F-4D97-AF65-F5344CB8AC3E}">
        <p14:creationId xmlns:p14="http://schemas.microsoft.com/office/powerpoint/2010/main" val="1994637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D896D-C9AC-4FAC-BDA3-6ECC2B90D84F}" type="slidenum">
              <a:rPr lang="en-US" smtClean="0"/>
              <a:t>32</a:t>
            </a:fld>
            <a:endParaRPr lang="en-US"/>
          </a:p>
        </p:txBody>
      </p:sp>
    </p:spTree>
    <p:extLst>
      <p:ext uri="{BB962C8B-B14F-4D97-AF65-F5344CB8AC3E}">
        <p14:creationId xmlns:p14="http://schemas.microsoft.com/office/powerpoint/2010/main" val="1184950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a:t>
            </a:r>
            <a:r>
              <a:rPr lang="en-US" baseline="30000" dirty="0" smtClean="0"/>
              <a:t>th</a:t>
            </a:r>
            <a:r>
              <a:rPr lang="en-US" baseline="0" dirty="0" smtClean="0"/>
              <a:t> grade students – per ESSA law (</a:t>
            </a:r>
            <a:r>
              <a:rPr lang="en-US" sz="1200" kern="1200" dirty="0" smtClean="0">
                <a:solidFill>
                  <a:schemeClr val="tx1"/>
                </a:solidFill>
                <a:effectLst/>
                <a:latin typeface="+mn-lt"/>
                <a:ea typeface="+mn-ea"/>
                <a:cs typeface="+mn-cs"/>
              </a:rPr>
              <a:t>section 1111(b)(2)(C) )</a:t>
            </a:r>
            <a:r>
              <a:rPr lang="en-US" baseline="0" dirty="0" smtClean="0"/>
              <a:t> the only students we are permitted to include in accountability regarding advanced students are 8</a:t>
            </a:r>
            <a:r>
              <a:rPr lang="en-US" baseline="30000" dirty="0" smtClean="0"/>
              <a:t>th</a:t>
            </a:r>
            <a:r>
              <a:rPr lang="en-US" baseline="0" dirty="0" smtClean="0"/>
              <a:t> graders who take HS EOC in math (not ELA).</a:t>
            </a:r>
          </a:p>
          <a:p>
            <a:pPr lvl="1"/>
            <a:endParaRPr lang="en-US" dirty="0" smtClean="0"/>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D896D-C9AC-4FAC-BDA3-6ECC2B90D84F}" type="slidenum">
              <a:rPr lang="en-US" smtClean="0"/>
              <a:t>3</a:t>
            </a:fld>
            <a:endParaRPr lang="en-US" dirty="0"/>
          </a:p>
        </p:txBody>
      </p:sp>
    </p:spTree>
    <p:extLst>
      <p:ext uri="{BB962C8B-B14F-4D97-AF65-F5344CB8AC3E}">
        <p14:creationId xmlns:p14="http://schemas.microsoft.com/office/powerpoint/2010/main" val="292660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Proficiency:</a:t>
            </a:r>
            <a:r>
              <a:rPr lang="en-US" baseline="0" dirty="0" smtClean="0"/>
              <a:t> </a:t>
            </a:r>
            <a:r>
              <a:rPr lang="en-US" dirty="0" smtClean="0"/>
              <a:t>combined total number of students proficient on ELA, math,</a:t>
            </a:r>
            <a:r>
              <a:rPr lang="en-US" baseline="0" dirty="0" smtClean="0"/>
              <a:t> science</a:t>
            </a:r>
            <a:r>
              <a:rPr lang="en-US" dirty="0" smtClean="0"/>
              <a:t>/number of students</a:t>
            </a:r>
            <a:r>
              <a:rPr lang="en-US" baseline="0" dirty="0" smtClean="0"/>
              <a:t> tested (adjusted for schools testing less than 95%). Weighted: MP = 0; PP = .6; P = 1; HP = 1.10: 95% denominator adjustment.</a:t>
            </a:r>
          </a:p>
          <a:p>
            <a:endParaRPr lang="en-US" baseline="0" dirty="0" smtClean="0"/>
          </a:p>
          <a:p>
            <a:r>
              <a:rPr lang="en-US" baseline="0" dirty="0" smtClean="0"/>
              <a:t>Growth: SGP – categorical (5 categories with typical rated at 1); SGT – categorical (6 categories) looks at where does the student need to go to meet the target; B25 = 5% SGP; 5% change in percent proficient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ELL proficiency: combined total number of students proficient on AZELLA divided by number of students tested (adjusted for schools testing less than 95%). </a:t>
            </a:r>
            <a:r>
              <a:rPr lang="en-US" b="1" baseline="0" dirty="0" smtClean="0"/>
              <a:t>Kept ELL n count at 20 to control variables to see the impact the growth change had. We can rerun using ELL n count 10. </a:t>
            </a:r>
            <a:r>
              <a:rPr lang="en-US" b="0" baseline="0" dirty="0" smtClean="0"/>
              <a:t>proficiency = weighted P-E/E = 0; B = .25; I = .5; P = 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ELL growth: combined total number of students who improved at least one proficiency level on AZELLA divided by number of students tested in both 2015 and 2016 (excluding students who were highly proficient in 2015 as they had no where to grow). Weighted = each level = 1 point.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Top 25%: students in T25 in 2015 who maintained or improved on AzMERIT ELA/Math in 2016/number of T25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MOWR: 2015 3</a:t>
            </a:r>
            <a:r>
              <a:rPr lang="en-US" baseline="30000" dirty="0" smtClean="0"/>
              <a:t>rd</a:t>
            </a:r>
            <a:r>
              <a:rPr lang="en-US" baseline="0" dirty="0" smtClean="0"/>
              <a:t> grade students compared to 2016 3</a:t>
            </a:r>
            <a:r>
              <a:rPr lang="en-US" baseline="30000" dirty="0" smtClean="0"/>
              <a:t>rd</a:t>
            </a:r>
            <a:r>
              <a:rPr lang="en-US" baseline="0" dirty="0" smtClean="0"/>
              <a:t> grade students: did the percent below the MOWR threshold decrease? (Yes or No)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HS EOC: Gr. 8 students in 2015 taking HS EOC compared to gr. 6-8 students in 2016 taking HS EOC: did the number of students (the participation rate) increase? (Yes or No)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B8C739-9AF0-476D-9267-73AE93775AAA}" type="slidenum">
              <a:rPr lang="en-US" smtClean="0"/>
              <a:t>4</a:t>
            </a:fld>
            <a:endParaRPr lang="en-US" dirty="0"/>
          </a:p>
        </p:txBody>
      </p:sp>
    </p:spTree>
    <p:extLst>
      <p:ext uri="{BB962C8B-B14F-4D97-AF65-F5344CB8AC3E}">
        <p14:creationId xmlns:p14="http://schemas.microsoft.com/office/powerpoint/2010/main" val="4036575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D896D-C9AC-4FAC-BDA3-6ECC2B90D84F}" type="slidenum">
              <a:rPr lang="en-US" smtClean="0"/>
              <a:t>5</a:t>
            </a:fld>
            <a:endParaRPr lang="en-US"/>
          </a:p>
        </p:txBody>
      </p:sp>
    </p:spTree>
    <p:extLst>
      <p:ext uri="{BB962C8B-B14F-4D97-AF65-F5344CB8AC3E}">
        <p14:creationId xmlns:p14="http://schemas.microsoft.com/office/powerpoint/2010/main" val="206773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in mind we are modeling using only 2 years of data. So this will not be a</a:t>
            </a:r>
            <a:r>
              <a:rPr lang="en-US" baseline="0" dirty="0" smtClean="0"/>
              <a:t> complete picture of how this data will look. If we continue to calculate proficiency this way, we currently interpret </a:t>
            </a:r>
          </a:p>
          <a:p>
            <a:endParaRPr lang="en-US" baseline="0" dirty="0" smtClean="0"/>
          </a:p>
          <a:p>
            <a:r>
              <a:rPr lang="en-US" baseline="0" dirty="0" smtClean="0"/>
              <a:t>ESSA law that says we cannot include students who took HS EOC in 8</a:t>
            </a:r>
            <a:r>
              <a:rPr lang="en-US" baseline="30000" dirty="0" smtClean="0"/>
              <a:t>th</a:t>
            </a:r>
            <a:r>
              <a:rPr lang="en-US" baseline="0" dirty="0" smtClean="0"/>
              <a:t> grade in a 9-12 model. Students who take advanced courses prior to grade 9 will be excluded from both the numerator and the denominator.</a:t>
            </a:r>
          </a:p>
          <a:p>
            <a:endParaRPr lang="en-US" baseline="0" dirty="0" smtClean="0"/>
          </a:p>
          <a:p>
            <a:endParaRPr lang="en-US" dirty="0" smtClean="0"/>
          </a:p>
          <a:p>
            <a:r>
              <a:rPr lang="en-US" dirty="0" smtClean="0"/>
              <a:t>Had to create</a:t>
            </a:r>
            <a:r>
              <a:rPr lang="en-US" baseline="0" dirty="0" smtClean="0"/>
              <a:t> a denominator for proficiency. </a:t>
            </a:r>
            <a:r>
              <a:rPr lang="en-US" dirty="0" smtClean="0"/>
              <a:t>Didn’t use FAY for proficiency because we didn’t know which FAY to use. </a:t>
            </a:r>
          </a:p>
          <a:p>
            <a:endParaRPr lang="en-US" dirty="0"/>
          </a:p>
        </p:txBody>
      </p:sp>
      <p:sp>
        <p:nvSpPr>
          <p:cNvPr id="4" name="Slide Number Placeholder 3"/>
          <p:cNvSpPr>
            <a:spLocks noGrp="1"/>
          </p:cNvSpPr>
          <p:nvPr>
            <p:ph type="sldNum" sz="quarter" idx="10"/>
          </p:nvPr>
        </p:nvSpPr>
        <p:spPr/>
        <p:txBody>
          <a:bodyPr/>
          <a:lstStyle/>
          <a:p>
            <a:fld id="{F0FD896D-C9AC-4FAC-BDA3-6ECC2B90D84F}" type="slidenum">
              <a:rPr lang="en-US" smtClean="0"/>
              <a:t>13</a:t>
            </a:fld>
            <a:endParaRPr lang="en-US"/>
          </a:p>
        </p:txBody>
      </p:sp>
    </p:spTree>
    <p:extLst>
      <p:ext uri="{BB962C8B-B14F-4D97-AF65-F5344CB8AC3E}">
        <p14:creationId xmlns:p14="http://schemas.microsoft.com/office/powerpoint/2010/main" val="336501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dirty="0" smtClean="0"/>
              <a:t>Percent Proficient:</a:t>
            </a:r>
          </a:p>
          <a:p>
            <a:pPr marL="285750" indent="-285750">
              <a:buFont typeface="Arial" panose="020B0604020202020204" pitchFamily="34" charset="0"/>
              <a:buChar char="•"/>
            </a:pPr>
            <a:r>
              <a:rPr lang="en-US" dirty="0" smtClean="0"/>
              <a:t>Grades 9, 10, 11 EOC </a:t>
            </a:r>
            <a:r>
              <a:rPr lang="en-US" dirty="0" err="1" smtClean="0"/>
              <a:t>AzMERIT</a:t>
            </a:r>
            <a:r>
              <a:rPr lang="en-US" dirty="0" smtClean="0"/>
              <a:t> ELA, Math; AIMS Science</a:t>
            </a:r>
          </a:p>
          <a:p>
            <a:pPr marL="285750" indent="-285750">
              <a:buFont typeface="Arial" panose="020B0604020202020204" pitchFamily="34" charset="0"/>
              <a:buChar char="•"/>
            </a:pPr>
            <a:r>
              <a:rPr lang="en-US" dirty="0" smtClean="0"/>
              <a:t>FAY</a:t>
            </a:r>
          </a:p>
          <a:p>
            <a:pPr marL="285750" indent="-285750">
              <a:buFont typeface="Arial" panose="020B0604020202020204" pitchFamily="34" charset="0"/>
              <a:buChar char="•"/>
            </a:pPr>
            <a:r>
              <a:rPr lang="en-US" dirty="0" smtClean="0"/>
              <a:t>Invalid test records count as not tested</a:t>
            </a:r>
          </a:p>
          <a:p>
            <a:pPr marL="285750" indent="-285750">
              <a:buFont typeface="Arial" panose="020B0604020202020204" pitchFamily="34" charset="0"/>
              <a:buChar char="•"/>
            </a:pPr>
            <a:r>
              <a:rPr lang="en-US" dirty="0" smtClean="0"/>
              <a:t>Schools are accountable only to tests that occur </a:t>
            </a:r>
            <a:r>
              <a:rPr lang="en-US" b="1" dirty="0" smtClean="0"/>
              <a:t>in current year</a:t>
            </a:r>
          </a:p>
          <a:p>
            <a:pPr marL="285750" indent="-285750">
              <a:buFont typeface="Arial" panose="020B0604020202020204" pitchFamily="34" charset="0"/>
              <a:buChar char="•"/>
            </a:pPr>
            <a:endParaRPr lang="en-US" dirty="0" smtClean="0"/>
          </a:p>
          <a:p>
            <a:r>
              <a:rPr lang="en-US" dirty="0" smtClean="0"/>
              <a:t>Numerator Weighting:</a:t>
            </a:r>
          </a:p>
          <a:p>
            <a:pPr marL="742950" lvl="1" indent="-285750">
              <a:buFont typeface="Arial" panose="020B0604020202020204" pitchFamily="34" charset="0"/>
              <a:buChar char="•"/>
            </a:pPr>
            <a:r>
              <a:rPr lang="en-US" dirty="0" smtClean="0"/>
              <a:t>Minimally Proficient = 0</a:t>
            </a:r>
          </a:p>
          <a:p>
            <a:pPr marL="742950" lvl="1" indent="-285750">
              <a:buFont typeface="Arial" panose="020B0604020202020204" pitchFamily="34" charset="0"/>
              <a:buChar char="•"/>
            </a:pPr>
            <a:r>
              <a:rPr lang="en-US" dirty="0" smtClean="0"/>
              <a:t>Partially Proficient = .6</a:t>
            </a:r>
          </a:p>
          <a:p>
            <a:pPr marL="742950" lvl="1" indent="-285750">
              <a:buFont typeface="Arial" panose="020B0604020202020204" pitchFamily="34" charset="0"/>
              <a:buChar char="•"/>
            </a:pPr>
            <a:r>
              <a:rPr lang="en-US" dirty="0" smtClean="0"/>
              <a:t>Proficient = 1</a:t>
            </a:r>
          </a:p>
          <a:p>
            <a:pPr marL="742950" lvl="1" indent="-285750">
              <a:buFont typeface="Arial" panose="020B0604020202020204" pitchFamily="34" charset="0"/>
              <a:buChar char="•"/>
            </a:pPr>
            <a:r>
              <a:rPr lang="en-US" dirty="0" smtClean="0"/>
              <a:t>Highly Proficient = 1.1</a:t>
            </a:r>
          </a:p>
          <a:p>
            <a:endParaRPr lang="en-US" dirty="0" smtClean="0"/>
          </a:p>
          <a:p>
            <a:r>
              <a:rPr lang="en-US" dirty="0" smtClean="0"/>
              <a:t>Denominator:</a:t>
            </a:r>
          </a:p>
          <a:p>
            <a:pPr marL="742950" lvl="1" indent="-285750">
              <a:buFont typeface="Arial" panose="020B0604020202020204" pitchFamily="34" charset="0"/>
              <a:buChar char="•"/>
            </a:pPr>
            <a:r>
              <a:rPr lang="en-US" dirty="0" smtClean="0"/>
              <a:t>95% tested adjustment for schools that tested &lt;95% of their 9,10, 11</a:t>
            </a:r>
            <a:r>
              <a:rPr lang="en-US" baseline="30000" dirty="0" smtClean="0"/>
              <a:t>th</a:t>
            </a:r>
            <a:r>
              <a:rPr lang="en-US" dirty="0" smtClean="0"/>
              <a:t> grade FAY students, who were supposed to test*</a:t>
            </a:r>
          </a:p>
          <a:p>
            <a:pPr marL="742950" lvl="1" indent="-285750">
              <a:buFont typeface="Arial" panose="020B0604020202020204" pitchFamily="34" charset="0"/>
              <a:buChar char="•"/>
            </a:pPr>
            <a:r>
              <a:rPr lang="en-US" dirty="0" smtClean="0"/>
              <a:t>For schools who tested &gt;=95%, number of 9</a:t>
            </a:r>
            <a:r>
              <a:rPr lang="en-US" baseline="30000" dirty="0" smtClean="0"/>
              <a:t>th</a:t>
            </a:r>
            <a:r>
              <a:rPr lang="en-US" dirty="0" smtClean="0"/>
              <a:t>, 10</a:t>
            </a:r>
            <a:r>
              <a:rPr lang="en-US" baseline="30000" dirty="0" smtClean="0"/>
              <a:t>th</a:t>
            </a:r>
            <a:r>
              <a:rPr lang="en-US" dirty="0" smtClean="0"/>
              <a:t>, 11</a:t>
            </a:r>
            <a:r>
              <a:rPr lang="en-US" baseline="30000" dirty="0" smtClean="0"/>
              <a:t>th</a:t>
            </a:r>
            <a:r>
              <a:rPr lang="en-US" dirty="0" smtClean="0"/>
              <a:t> grade FAY students tested</a:t>
            </a:r>
          </a:p>
          <a:p>
            <a:pPr marL="742950" lvl="1" indent="-285750">
              <a:buFont typeface="Arial" panose="020B0604020202020204" pitchFamily="34" charset="0"/>
              <a:buChar char="•"/>
            </a:pPr>
            <a:endParaRPr lang="en-US" sz="1600" dirty="0" smtClean="0"/>
          </a:p>
          <a:p>
            <a:r>
              <a:rPr lang="en-US" sz="1600" dirty="0" smtClean="0"/>
              <a:t>*Who “should” have tested:</a:t>
            </a:r>
          </a:p>
          <a:p>
            <a:pPr marL="285750" indent="-285750">
              <a:buFont typeface="Arial" panose="020B0604020202020204" pitchFamily="34" charset="0"/>
              <a:buChar char="•"/>
            </a:pPr>
            <a:r>
              <a:rPr lang="en-US" sz="1600" dirty="0" smtClean="0"/>
              <a:t>Assumes students enrolled in Grade 9, Grade 10, or Grade 11 would take at least one EOC each year (over last 3 years), per subject</a:t>
            </a:r>
          </a:p>
          <a:p>
            <a:pPr marL="742950" lvl="1" indent="-285750">
              <a:buFont typeface="Arial" panose="020B0604020202020204" pitchFamily="34" charset="0"/>
              <a:buChar char="•"/>
            </a:pPr>
            <a:r>
              <a:rPr lang="en-US" sz="1600" dirty="0" smtClean="0"/>
              <a:t>Exception is a student who already took all 3 EOC in a subject. Those students are removed from denominator and numerator (for the subject already completed).</a:t>
            </a:r>
          </a:p>
          <a:p>
            <a:pPr marL="742950" lvl="1" indent="-285750">
              <a:buFont typeface="Arial" panose="020B0604020202020204" pitchFamily="34" charset="0"/>
              <a:buChar char="•"/>
            </a:pPr>
            <a:r>
              <a:rPr lang="en-US" sz="1600" dirty="0" smtClean="0"/>
              <a:t>May need to find additional exceptions in the interim</a:t>
            </a:r>
            <a:r>
              <a:rPr lang="en-US" sz="1600" baseline="0" dirty="0" smtClean="0"/>
              <a:t> for grade 11 students who wouldn’t have taken any </a:t>
            </a:r>
            <a:r>
              <a:rPr lang="en-US" sz="1600" baseline="0" dirty="0" err="1" smtClean="0"/>
              <a:t>AzMERIT</a:t>
            </a:r>
            <a:r>
              <a:rPr lang="en-US" sz="1600" baseline="0" dirty="0" smtClean="0"/>
              <a:t> because they were passed those EOCs when </a:t>
            </a:r>
            <a:r>
              <a:rPr lang="en-US" sz="1600" baseline="0" dirty="0" err="1" smtClean="0"/>
              <a:t>AzMERIT</a:t>
            </a:r>
            <a:r>
              <a:rPr lang="en-US" sz="1600" baseline="0" dirty="0" smtClean="0"/>
              <a:t> was introduced.</a:t>
            </a:r>
            <a:endParaRPr lang="en-US" sz="160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Growth: SGP (5 categories) – ELA; school level change in percent proficient Algebra 2 – divided into 5 categories (normal distribution at state level) and assigned points.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ELL proficiency: combined total number of students proficient on AZELLA divided by number of students tested (adjusted for schools testing less than 95%). Weighted.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ELL growth: combined total number of students who improved at least one proficiency level on AZELLA divided by number of students tested in both 2015 and 2016 (excluding students who were highly proficient in 2015 as they had no where to grow). Weighted.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CCR: College-Ready: passed ACT, SAT, PSAT, or AP course; Career-Ready; passed CTE skills-assessment. Used a distribution </a:t>
            </a:r>
            <a:r>
              <a:rPr lang="en-US" baseline="0" dirty="0" smtClean="0">
                <a:sym typeface="Wingdings" panose="05000000000000000000" pitchFamily="2" charset="2"/>
              </a:rPr>
              <a:t> if 90% of students were college/career ready got all 15 points; 80% received 13 points; 70% 11 points; 60% 9 points; 50% 7 points; remaining received the percentage they earned. This was done to incentive schools to get to high levels of career and college ready students.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36,718 students (30%) were either college or career ready.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Grad rate – weighted 4-year the heaviest.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B8C739-9AF0-476D-9267-73AE93775AAA}" type="slidenum">
              <a:rPr lang="en-US" smtClean="0"/>
              <a:t>14</a:t>
            </a:fld>
            <a:endParaRPr lang="en-US" dirty="0"/>
          </a:p>
        </p:txBody>
      </p:sp>
    </p:spTree>
    <p:extLst>
      <p:ext uri="{BB962C8B-B14F-4D97-AF65-F5344CB8AC3E}">
        <p14:creationId xmlns:p14="http://schemas.microsoft.com/office/powerpoint/2010/main" val="4036575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dirty="0" smtClean="0"/>
              <a:t>Percent Proficient:</a:t>
            </a:r>
          </a:p>
          <a:p>
            <a:r>
              <a:rPr lang="en-US" dirty="0" smtClean="0"/>
              <a:t>Math and ELA- </a:t>
            </a:r>
          </a:p>
          <a:p>
            <a:pPr marL="285750" lvl="0" indent="-285750">
              <a:buFont typeface="Arial" panose="020B0604020202020204" pitchFamily="34" charset="0"/>
              <a:buChar char="•"/>
            </a:pPr>
            <a:r>
              <a:rPr lang="en-US" dirty="0" smtClean="0"/>
              <a:t>check if student took all 6 EOC tests at any time between grade 8 and grade 11</a:t>
            </a:r>
          </a:p>
          <a:p>
            <a:pPr lvl="0"/>
            <a:r>
              <a:rPr lang="en-US" dirty="0" smtClean="0"/>
              <a:t>if student took the same EOC twice, keep the higher of the 2 scores</a:t>
            </a:r>
          </a:p>
          <a:p>
            <a:pPr lvl="0"/>
            <a:r>
              <a:rPr lang="en-US" dirty="0" smtClean="0"/>
              <a:t>Percent passing is all students enrolled, counted 6 times (once per possible EOC test)</a:t>
            </a:r>
          </a:p>
          <a:p>
            <a:pPr lvl="1"/>
            <a:r>
              <a:rPr lang="en-US" dirty="0" smtClean="0"/>
              <a:t>Numerator: if student passed =1, if student failed or hasn’t taken= 0</a:t>
            </a:r>
          </a:p>
          <a:p>
            <a:r>
              <a:rPr lang="en-US" dirty="0" smtClean="0"/>
              <a:t>Science-</a:t>
            </a:r>
          </a:p>
          <a:p>
            <a:pPr marL="285750" lvl="0" indent="-285750">
              <a:buFont typeface="Arial" panose="020B0604020202020204" pitchFamily="34" charset="0"/>
              <a:buChar char="•"/>
            </a:pPr>
            <a:r>
              <a:rPr lang="en-US" dirty="0" smtClean="0"/>
              <a:t>Check if student took science “grade 10” test in 2014 or 2015 (for this year of data, that’s if they took it in grade 9 or 10)</a:t>
            </a:r>
          </a:p>
          <a:p>
            <a:pPr marL="285750" lvl="0" indent="-285750">
              <a:buFont typeface="Arial" panose="020B0604020202020204" pitchFamily="34" charset="0"/>
              <a:buChar char="•"/>
            </a:pPr>
            <a:r>
              <a:rPr lang="en-US" dirty="0" smtClean="0"/>
              <a:t>If student took science twice, keep the higher of the 2 scores</a:t>
            </a:r>
          </a:p>
          <a:p>
            <a:pPr marL="285750" lvl="0" indent="-285750">
              <a:buFont typeface="Arial" panose="020B0604020202020204" pitchFamily="34" charset="0"/>
              <a:buChar char="•"/>
            </a:pPr>
            <a:r>
              <a:rPr lang="en-US" dirty="0" smtClean="0"/>
              <a:t>Percent proficient is all students enrolled, counted 6 times (once per possible EOC test)</a:t>
            </a:r>
          </a:p>
          <a:p>
            <a:pPr lvl="1"/>
            <a:r>
              <a:rPr lang="en-US" dirty="0" smtClean="0"/>
              <a:t>Numerator: if student passed =1, if student failed or hasn’t taken= 0</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Growth: change in student scale score from 2015 to 2016. aggregated so that all students in school, then standardized.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ELL proficiency: combined total number of students proficient on AZELLA divided by number of students tested (adjusted for schools testing less than 95%).</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ELL growth: combined total number of students who improved at least one proficiency level on AZELLA divided by number of students tested in both 2015 and 2016 (excluding students who were highly proficient in 2015 as they had no where to grow).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CCR: College-Ready: passed ACT, SAT, PSAT, or AP course; Career-Ready; passed CTE skills-assessment. (Task Force recommendation). Used a distribution </a:t>
            </a:r>
            <a:r>
              <a:rPr lang="en-US" baseline="0" dirty="0" smtClean="0">
                <a:sym typeface="Wingdings" panose="05000000000000000000" pitchFamily="2" charset="2"/>
              </a:rPr>
              <a:t> if 90% of students were college/career ready got all 15 points; 80% received 13 points; 70% 11 points; 60% 9 points; 50% 7 points; remaining received the percentage they earned. This was done to incentive schools to get to high levels of career and college ready students.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32454 students (27%) were either college or career ready; 4263 (4%) were both college- and career-ready.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B8C739-9AF0-476D-9267-73AE93775AAA}" type="slidenum">
              <a:rPr lang="en-US" smtClean="0"/>
              <a:t>21</a:t>
            </a:fld>
            <a:endParaRPr lang="en-US" dirty="0"/>
          </a:p>
        </p:txBody>
      </p:sp>
    </p:spTree>
    <p:extLst>
      <p:ext uri="{BB962C8B-B14F-4D97-AF65-F5344CB8AC3E}">
        <p14:creationId xmlns:p14="http://schemas.microsoft.com/office/powerpoint/2010/main" val="403657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dirty="0" smtClean="0"/>
              <a:t>Percent Proficient: weighted:</a:t>
            </a:r>
            <a:r>
              <a:rPr lang="en-US" sz="2400" b="0" baseline="0" dirty="0" smtClean="0"/>
              <a:t> MP = 0, PP=.6, P = 1, HP = 1.1.</a:t>
            </a:r>
            <a:endParaRPr lang="en-US" sz="2400" b="0" dirty="0" smtClean="0"/>
          </a:p>
          <a:p>
            <a:r>
              <a:rPr lang="en-US" dirty="0" smtClean="0"/>
              <a:t>Math and ELA- </a:t>
            </a:r>
          </a:p>
          <a:p>
            <a:pPr marL="285750" lvl="0" indent="-285750">
              <a:buFont typeface="Arial" panose="020B0604020202020204" pitchFamily="34" charset="0"/>
              <a:buChar char="•"/>
            </a:pPr>
            <a:r>
              <a:rPr lang="en-US" dirty="0" smtClean="0"/>
              <a:t>check if student took all 6 EOC tests at any time between grade 8 and grade 11</a:t>
            </a:r>
          </a:p>
          <a:p>
            <a:pPr lvl="0"/>
            <a:r>
              <a:rPr lang="en-US" dirty="0" smtClean="0"/>
              <a:t>if student took the same EOC twice, keep the higher of the 2 scores</a:t>
            </a:r>
          </a:p>
          <a:p>
            <a:pPr lvl="0"/>
            <a:r>
              <a:rPr lang="en-US" dirty="0" smtClean="0"/>
              <a:t>Percent passing is all students enrolled, counted 6 times (once per possible EOC test)</a:t>
            </a:r>
          </a:p>
          <a:p>
            <a:pPr lvl="1"/>
            <a:r>
              <a:rPr lang="en-US" dirty="0" smtClean="0"/>
              <a:t>Numerator: if student passed =1, if student failed or hasn’t taken= 0</a:t>
            </a:r>
          </a:p>
          <a:p>
            <a:r>
              <a:rPr lang="en-US" dirty="0" smtClean="0"/>
              <a:t>Science-</a:t>
            </a:r>
          </a:p>
          <a:p>
            <a:pPr marL="285750" lvl="0" indent="-285750">
              <a:buFont typeface="Arial" panose="020B0604020202020204" pitchFamily="34" charset="0"/>
              <a:buChar char="•"/>
            </a:pPr>
            <a:r>
              <a:rPr lang="en-US" dirty="0" smtClean="0"/>
              <a:t>Check if student took science “grade 10” test in 2014 or 2015 (for this year of data, that’s if they took it in grade 9 or 10)</a:t>
            </a:r>
          </a:p>
          <a:p>
            <a:pPr marL="285750" lvl="0" indent="-285750">
              <a:buFont typeface="Arial" panose="020B0604020202020204" pitchFamily="34" charset="0"/>
              <a:buChar char="•"/>
            </a:pPr>
            <a:r>
              <a:rPr lang="en-US" dirty="0" smtClean="0"/>
              <a:t>If student took science twice, keep the higher of the 2 scores</a:t>
            </a:r>
          </a:p>
          <a:p>
            <a:pPr marL="285750" lvl="0" indent="-285750">
              <a:buFont typeface="Arial" panose="020B0604020202020204" pitchFamily="34" charset="0"/>
              <a:buChar char="•"/>
            </a:pPr>
            <a:r>
              <a:rPr lang="en-US" dirty="0" smtClean="0"/>
              <a:t>Percent proficient is all students enrolled, counted 6 times (once per possible EOC test)</a:t>
            </a:r>
          </a:p>
          <a:p>
            <a:pPr lvl="1"/>
            <a:r>
              <a:rPr lang="en-US" dirty="0" smtClean="0"/>
              <a:t>Numerator: if student passed =1, if student failed or hasn’t taken= 0</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Growth: change in student scale score from 2015 to 2016. aggregated so that all students in school, then standardized.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ELL proficiency: combined total number of students proficient on AZELLA divided by number of students tested (adjusted for schools testing less than 95%).</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ELL growth: combined total number of students who improved at least one proficiency level on AZELLA divided by number of students tested in both 2015 and 2016 (excluding students who were highly proficient in 2015 as they had no where to grow).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CCR: College-Ready: school level – total number of students who passed AP, plus total number of students who passed ACT, plus total number of students who passed ACT; total number of students who passed CTE assessment + total number of students who did work-based learning (internship or cooperative education).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B8C739-9AF0-476D-9267-73AE93775AAA}" type="slidenum">
              <a:rPr lang="en-US" smtClean="0"/>
              <a:t>28</a:t>
            </a:fld>
            <a:endParaRPr lang="en-US" dirty="0"/>
          </a:p>
        </p:txBody>
      </p:sp>
    </p:spTree>
    <p:extLst>
      <p:ext uri="{BB962C8B-B14F-4D97-AF65-F5344CB8AC3E}">
        <p14:creationId xmlns:p14="http://schemas.microsoft.com/office/powerpoint/2010/main" val="403657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C000"/>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1143000"/>
          </a:xfrm>
          <a:custGeom>
            <a:avLst/>
            <a:gdLst/>
            <a:ahLst/>
            <a:cxnLst/>
            <a:rect l="l" t="t" r="r" b="b"/>
            <a:pathLst>
              <a:path w="9144000" h="1143000">
                <a:moveTo>
                  <a:pt x="0" y="1143000"/>
                </a:moveTo>
                <a:lnTo>
                  <a:pt x="9144000" y="1143000"/>
                </a:lnTo>
                <a:lnTo>
                  <a:pt x="9144000" y="0"/>
                </a:lnTo>
                <a:lnTo>
                  <a:pt x="0" y="0"/>
                </a:lnTo>
                <a:lnTo>
                  <a:pt x="0" y="1143000"/>
                </a:lnTo>
                <a:close/>
              </a:path>
            </a:pathLst>
          </a:custGeom>
          <a:solidFill>
            <a:srgbClr val="001F5F"/>
          </a:solidFill>
        </p:spPr>
        <p:txBody>
          <a:bodyPr wrap="square" lIns="0" tIns="0" rIns="0" bIns="0" rtlCol="0"/>
          <a:lstStyle/>
          <a:p>
            <a:endParaRPr/>
          </a:p>
        </p:txBody>
      </p:sp>
      <p:sp>
        <p:nvSpPr>
          <p:cNvPr id="17" name="bk object 17"/>
          <p:cNvSpPr/>
          <p:nvPr/>
        </p:nvSpPr>
        <p:spPr>
          <a:xfrm>
            <a:off x="0" y="0"/>
            <a:ext cx="9144000" cy="1143000"/>
          </a:xfrm>
          <a:custGeom>
            <a:avLst/>
            <a:gdLst/>
            <a:ahLst/>
            <a:cxnLst/>
            <a:rect l="l" t="t" r="r" b="b"/>
            <a:pathLst>
              <a:path w="9144000" h="1143000">
                <a:moveTo>
                  <a:pt x="0" y="1143000"/>
                </a:moveTo>
                <a:lnTo>
                  <a:pt x="9144000" y="1143000"/>
                </a:lnTo>
                <a:lnTo>
                  <a:pt x="9144000" y="0"/>
                </a:lnTo>
                <a:lnTo>
                  <a:pt x="0" y="0"/>
                </a:lnTo>
                <a:lnTo>
                  <a:pt x="0" y="1143000"/>
                </a:lnTo>
                <a:close/>
              </a:path>
            </a:pathLst>
          </a:custGeom>
          <a:ln w="25400">
            <a:solidFill>
              <a:srgbClr val="385D89"/>
            </a:solidFill>
          </a:ln>
        </p:spPr>
        <p:txBody>
          <a:bodyPr wrap="square" lIns="0" tIns="0" rIns="0" bIns="0" rtlCol="0"/>
          <a:lstStyle/>
          <a:p>
            <a:endParaRPr/>
          </a:p>
        </p:txBody>
      </p:sp>
      <p:sp>
        <p:nvSpPr>
          <p:cNvPr id="18" name="bk object 18"/>
          <p:cNvSpPr/>
          <p:nvPr/>
        </p:nvSpPr>
        <p:spPr>
          <a:xfrm>
            <a:off x="7772400" y="152400"/>
            <a:ext cx="1219200" cy="1219200"/>
          </a:xfrm>
          <a:custGeom>
            <a:avLst/>
            <a:gdLst/>
            <a:ahLst/>
            <a:cxnLst/>
            <a:rect l="l" t="t" r="r" b="b"/>
            <a:pathLst>
              <a:path w="1219200" h="1219200">
                <a:moveTo>
                  <a:pt x="1219200" y="465709"/>
                </a:moveTo>
                <a:lnTo>
                  <a:pt x="0" y="465709"/>
                </a:lnTo>
                <a:lnTo>
                  <a:pt x="376808" y="753490"/>
                </a:lnTo>
                <a:lnTo>
                  <a:pt x="232791" y="1219200"/>
                </a:lnTo>
                <a:lnTo>
                  <a:pt x="609600" y="931417"/>
                </a:lnTo>
                <a:lnTo>
                  <a:pt x="897413" y="931417"/>
                </a:lnTo>
                <a:lnTo>
                  <a:pt x="842391" y="753490"/>
                </a:lnTo>
                <a:lnTo>
                  <a:pt x="1219200" y="465709"/>
                </a:lnTo>
                <a:close/>
              </a:path>
              <a:path w="1219200" h="1219200">
                <a:moveTo>
                  <a:pt x="897413" y="931417"/>
                </a:moveTo>
                <a:lnTo>
                  <a:pt x="609600" y="931417"/>
                </a:lnTo>
                <a:lnTo>
                  <a:pt x="986408" y="1219200"/>
                </a:lnTo>
                <a:lnTo>
                  <a:pt x="897413" y="931417"/>
                </a:lnTo>
                <a:close/>
              </a:path>
              <a:path w="1219200" h="1219200">
                <a:moveTo>
                  <a:pt x="609600" y="0"/>
                </a:moveTo>
                <a:lnTo>
                  <a:pt x="465708" y="465709"/>
                </a:lnTo>
                <a:lnTo>
                  <a:pt x="753491" y="465709"/>
                </a:lnTo>
                <a:lnTo>
                  <a:pt x="609600" y="0"/>
                </a:lnTo>
                <a:close/>
              </a:path>
            </a:pathLst>
          </a:custGeom>
          <a:solidFill>
            <a:srgbClr val="FFFFFF"/>
          </a:solidFill>
        </p:spPr>
        <p:txBody>
          <a:bodyPr wrap="square" lIns="0" tIns="0" rIns="0" bIns="0" rtlCol="0"/>
          <a:lstStyle/>
          <a:p>
            <a:endParaRPr/>
          </a:p>
        </p:txBody>
      </p:sp>
      <p:sp>
        <p:nvSpPr>
          <p:cNvPr id="19" name="bk object 19"/>
          <p:cNvSpPr/>
          <p:nvPr/>
        </p:nvSpPr>
        <p:spPr>
          <a:xfrm>
            <a:off x="7772400" y="152400"/>
            <a:ext cx="1219200" cy="1219200"/>
          </a:xfrm>
          <a:custGeom>
            <a:avLst/>
            <a:gdLst/>
            <a:ahLst/>
            <a:cxnLst/>
            <a:rect l="l" t="t" r="r" b="b"/>
            <a:pathLst>
              <a:path w="1219200" h="1219200">
                <a:moveTo>
                  <a:pt x="0" y="465709"/>
                </a:moveTo>
                <a:lnTo>
                  <a:pt x="465708" y="465709"/>
                </a:lnTo>
                <a:lnTo>
                  <a:pt x="609600" y="0"/>
                </a:lnTo>
                <a:lnTo>
                  <a:pt x="753491" y="465709"/>
                </a:lnTo>
                <a:lnTo>
                  <a:pt x="1219200" y="465709"/>
                </a:lnTo>
                <a:lnTo>
                  <a:pt x="842391" y="753490"/>
                </a:lnTo>
                <a:lnTo>
                  <a:pt x="986408" y="1219200"/>
                </a:lnTo>
                <a:lnTo>
                  <a:pt x="609600" y="931417"/>
                </a:lnTo>
                <a:lnTo>
                  <a:pt x="232791" y="1219200"/>
                </a:lnTo>
                <a:lnTo>
                  <a:pt x="376808" y="753490"/>
                </a:lnTo>
                <a:lnTo>
                  <a:pt x="0" y="465709"/>
                </a:lnTo>
                <a:close/>
              </a:path>
            </a:pathLst>
          </a:custGeom>
          <a:ln w="25400">
            <a:solidFill>
              <a:srgbClr val="FFC000"/>
            </a:solidFill>
          </a:ln>
        </p:spPr>
        <p:txBody>
          <a:bodyPr wrap="square" lIns="0" tIns="0" rIns="0" bIns="0" rtlCol="0"/>
          <a:lstStyle/>
          <a:p>
            <a:endParaRPr/>
          </a:p>
        </p:txBody>
      </p:sp>
      <p:sp>
        <p:nvSpPr>
          <p:cNvPr id="20" name="bk object 20"/>
          <p:cNvSpPr/>
          <p:nvPr/>
        </p:nvSpPr>
        <p:spPr>
          <a:xfrm>
            <a:off x="8153400" y="533400"/>
            <a:ext cx="468312" cy="476250"/>
          </a:xfrm>
          <a:prstGeom prst="rect">
            <a:avLst/>
          </a:prstGeom>
          <a:blipFill>
            <a:blip r:embed="rId2" cstate="print"/>
            <a:stretch>
              <a:fillRect/>
            </a:stretch>
          </a:blipFill>
        </p:spPr>
        <p:txBody>
          <a:bodyPr wrap="square" lIns="0" tIns="0" rIns="0" bIns="0" rtlCol="0"/>
          <a:lstStyle/>
          <a:p>
            <a:endParaRPr/>
          </a:p>
        </p:txBody>
      </p:sp>
      <p:sp>
        <p:nvSpPr>
          <p:cNvPr id="21" name="bk object 21"/>
          <p:cNvSpPr/>
          <p:nvPr/>
        </p:nvSpPr>
        <p:spPr>
          <a:xfrm>
            <a:off x="0" y="5791200"/>
            <a:ext cx="9144000" cy="152400"/>
          </a:xfrm>
          <a:custGeom>
            <a:avLst/>
            <a:gdLst/>
            <a:ahLst/>
            <a:cxnLst/>
            <a:rect l="l" t="t" r="r" b="b"/>
            <a:pathLst>
              <a:path w="9144000" h="152400">
                <a:moveTo>
                  <a:pt x="0" y="152400"/>
                </a:moveTo>
                <a:lnTo>
                  <a:pt x="9144000" y="152400"/>
                </a:lnTo>
                <a:lnTo>
                  <a:pt x="9144000" y="0"/>
                </a:lnTo>
                <a:lnTo>
                  <a:pt x="0" y="0"/>
                </a:lnTo>
                <a:lnTo>
                  <a:pt x="0" y="152400"/>
                </a:lnTo>
                <a:close/>
              </a:path>
            </a:pathLst>
          </a:custGeom>
          <a:solidFill>
            <a:srgbClr val="C00000"/>
          </a:solidFill>
        </p:spPr>
        <p:txBody>
          <a:bodyPr wrap="square" lIns="0" tIns="0" rIns="0" bIns="0" rtlCol="0"/>
          <a:lstStyle/>
          <a:p>
            <a:endParaRPr/>
          </a:p>
        </p:txBody>
      </p:sp>
      <p:sp>
        <p:nvSpPr>
          <p:cNvPr id="22" name="bk object 22"/>
          <p:cNvSpPr/>
          <p:nvPr/>
        </p:nvSpPr>
        <p:spPr>
          <a:xfrm>
            <a:off x="0" y="5791200"/>
            <a:ext cx="9144000" cy="152400"/>
          </a:xfrm>
          <a:custGeom>
            <a:avLst/>
            <a:gdLst/>
            <a:ahLst/>
            <a:cxnLst/>
            <a:rect l="l" t="t" r="r" b="b"/>
            <a:pathLst>
              <a:path w="9144000" h="152400">
                <a:moveTo>
                  <a:pt x="0" y="152400"/>
                </a:moveTo>
                <a:lnTo>
                  <a:pt x="9144000" y="152400"/>
                </a:lnTo>
                <a:lnTo>
                  <a:pt x="9144000" y="0"/>
                </a:lnTo>
                <a:lnTo>
                  <a:pt x="0" y="0"/>
                </a:lnTo>
                <a:lnTo>
                  <a:pt x="0" y="152400"/>
                </a:lnTo>
                <a:close/>
              </a:path>
            </a:pathLst>
          </a:custGeom>
          <a:ln w="25400">
            <a:solidFill>
              <a:srgbClr val="385D89"/>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FFC000"/>
                </a:solidFill>
                <a:latin typeface="Arial Black"/>
                <a:cs typeface="Arial Blac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C000"/>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1143000"/>
          </a:xfrm>
          <a:custGeom>
            <a:avLst/>
            <a:gdLst/>
            <a:ahLst/>
            <a:cxnLst/>
            <a:rect l="l" t="t" r="r" b="b"/>
            <a:pathLst>
              <a:path w="9144000" h="1143000">
                <a:moveTo>
                  <a:pt x="0" y="1143000"/>
                </a:moveTo>
                <a:lnTo>
                  <a:pt x="9144000" y="1143000"/>
                </a:lnTo>
                <a:lnTo>
                  <a:pt x="9144000" y="0"/>
                </a:lnTo>
                <a:lnTo>
                  <a:pt x="0" y="0"/>
                </a:lnTo>
                <a:lnTo>
                  <a:pt x="0" y="1143000"/>
                </a:lnTo>
                <a:close/>
              </a:path>
            </a:pathLst>
          </a:custGeom>
          <a:solidFill>
            <a:srgbClr val="001F5F"/>
          </a:solidFill>
        </p:spPr>
        <p:txBody>
          <a:bodyPr wrap="square" lIns="0" tIns="0" rIns="0" bIns="0" rtlCol="0"/>
          <a:lstStyle/>
          <a:p>
            <a:endParaRPr/>
          </a:p>
        </p:txBody>
      </p:sp>
      <p:sp>
        <p:nvSpPr>
          <p:cNvPr id="17" name="bk object 17"/>
          <p:cNvSpPr/>
          <p:nvPr/>
        </p:nvSpPr>
        <p:spPr>
          <a:xfrm>
            <a:off x="0" y="0"/>
            <a:ext cx="9144000" cy="1143000"/>
          </a:xfrm>
          <a:custGeom>
            <a:avLst/>
            <a:gdLst/>
            <a:ahLst/>
            <a:cxnLst/>
            <a:rect l="l" t="t" r="r" b="b"/>
            <a:pathLst>
              <a:path w="9144000" h="1143000">
                <a:moveTo>
                  <a:pt x="0" y="1143000"/>
                </a:moveTo>
                <a:lnTo>
                  <a:pt x="9144000" y="1143000"/>
                </a:lnTo>
                <a:lnTo>
                  <a:pt x="9144000" y="0"/>
                </a:lnTo>
                <a:lnTo>
                  <a:pt x="0" y="0"/>
                </a:lnTo>
                <a:lnTo>
                  <a:pt x="0" y="1143000"/>
                </a:lnTo>
                <a:close/>
              </a:path>
            </a:pathLst>
          </a:custGeom>
          <a:ln w="25400">
            <a:solidFill>
              <a:srgbClr val="385D89"/>
            </a:solidFill>
          </a:ln>
        </p:spPr>
        <p:txBody>
          <a:bodyPr wrap="square" lIns="0" tIns="0" rIns="0" bIns="0" rtlCol="0"/>
          <a:lstStyle/>
          <a:p>
            <a:endParaRPr/>
          </a:p>
        </p:txBody>
      </p:sp>
      <p:sp>
        <p:nvSpPr>
          <p:cNvPr id="18" name="bk object 18"/>
          <p:cNvSpPr/>
          <p:nvPr/>
        </p:nvSpPr>
        <p:spPr>
          <a:xfrm>
            <a:off x="7772400" y="152400"/>
            <a:ext cx="1219200" cy="1219200"/>
          </a:xfrm>
          <a:custGeom>
            <a:avLst/>
            <a:gdLst/>
            <a:ahLst/>
            <a:cxnLst/>
            <a:rect l="l" t="t" r="r" b="b"/>
            <a:pathLst>
              <a:path w="1219200" h="1219200">
                <a:moveTo>
                  <a:pt x="1219200" y="465709"/>
                </a:moveTo>
                <a:lnTo>
                  <a:pt x="0" y="465709"/>
                </a:lnTo>
                <a:lnTo>
                  <a:pt x="376808" y="753490"/>
                </a:lnTo>
                <a:lnTo>
                  <a:pt x="232791" y="1219200"/>
                </a:lnTo>
                <a:lnTo>
                  <a:pt x="609600" y="931417"/>
                </a:lnTo>
                <a:lnTo>
                  <a:pt x="897413" y="931417"/>
                </a:lnTo>
                <a:lnTo>
                  <a:pt x="842391" y="753490"/>
                </a:lnTo>
                <a:lnTo>
                  <a:pt x="1219200" y="465709"/>
                </a:lnTo>
                <a:close/>
              </a:path>
              <a:path w="1219200" h="1219200">
                <a:moveTo>
                  <a:pt x="897413" y="931417"/>
                </a:moveTo>
                <a:lnTo>
                  <a:pt x="609600" y="931417"/>
                </a:lnTo>
                <a:lnTo>
                  <a:pt x="986408" y="1219200"/>
                </a:lnTo>
                <a:lnTo>
                  <a:pt x="897413" y="931417"/>
                </a:lnTo>
                <a:close/>
              </a:path>
              <a:path w="1219200" h="1219200">
                <a:moveTo>
                  <a:pt x="609600" y="0"/>
                </a:moveTo>
                <a:lnTo>
                  <a:pt x="465708" y="465709"/>
                </a:lnTo>
                <a:lnTo>
                  <a:pt x="753491" y="465709"/>
                </a:lnTo>
                <a:lnTo>
                  <a:pt x="609600" y="0"/>
                </a:lnTo>
                <a:close/>
              </a:path>
            </a:pathLst>
          </a:custGeom>
          <a:solidFill>
            <a:srgbClr val="FFFFFF"/>
          </a:solidFill>
        </p:spPr>
        <p:txBody>
          <a:bodyPr wrap="square" lIns="0" tIns="0" rIns="0" bIns="0" rtlCol="0"/>
          <a:lstStyle/>
          <a:p>
            <a:endParaRPr/>
          </a:p>
        </p:txBody>
      </p:sp>
      <p:sp>
        <p:nvSpPr>
          <p:cNvPr id="19" name="bk object 19"/>
          <p:cNvSpPr/>
          <p:nvPr/>
        </p:nvSpPr>
        <p:spPr>
          <a:xfrm>
            <a:off x="7772400" y="152400"/>
            <a:ext cx="1219200" cy="1219200"/>
          </a:xfrm>
          <a:custGeom>
            <a:avLst/>
            <a:gdLst/>
            <a:ahLst/>
            <a:cxnLst/>
            <a:rect l="l" t="t" r="r" b="b"/>
            <a:pathLst>
              <a:path w="1219200" h="1219200">
                <a:moveTo>
                  <a:pt x="0" y="465709"/>
                </a:moveTo>
                <a:lnTo>
                  <a:pt x="465708" y="465709"/>
                </a:lnTo>
                <a:lnTo>
                  <a:pt x="609600" y="0"/>
                </a:lnTo>
                <a:lnTo>
                  <a:pt x="753491" y="465709"/>
                </a:lnTo>
                <a:lnTo>
                  <a:pt x="1219200" y="465709"/>
                </a:lnTo>
                <a:lnTo>
                  <a:pt x="842391" y="753490"/>
                </a:lnTo>
                <a:lnTo>
                  <a:pt x="986408" y="1219200"/>
                </a:lnTo>
                <a:lnTo>
                  <a:pt x="609600" y="931417"/>
                </a:lnTo>
                <a:lnTo>
                  <a:pt x="232791" y="1219200"/>
                </a:lnTo>
                <a:lnTo>
                  <a:pt x="376808" y="753490"/>
                </a:lnTo>
                <a:lnTo>
                  <a:pt x="0" y="465709"/>
                </a:lnTo>
                <a:close/>
              </a:path>
            </a:pathLst>
          </a:custGeom>
          <a:ln w="25400">
            <a:solidFill>
              <a:srgbClr val="FFC000"/>
            </a:solidFill>
          </a:ln>
        </p:spPr>
        <p:txBody>
          <a:bodyPr wrap="square" lIns="0" tIns="0" rIns="0" bIns="0" rtlCol="0"/>
          <a:lstStyle/>
          <a:p>
            <a:endParaRPr/>
          </a:p>
        </p:txBody>
      </p:sp>
      <p:sp>
        <p:nvSpPr>
          <p:cNvPr id="20" name="bk object 20"/>
          <p:cNvSpPr/>
          <p:nvPr/>
        </p:nvSpPr>
        <p:spPr>
          <a:xfrm>
            <a:off x="8153400" y="533400"/>
            <a:ext cx="468312" cy="47625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54939" y="81572"/>
            <a:ext cx="8834120" cy="1031875"/>
          </a:xfrm>
          <a:prstGeom prst="rect">
            <a:avLst/>
          </a:prstGeom>
        </p:spPr>
        <p:txBody>
          <a:bodyPr wrap="square" lIns="0" tIns="0" rIns="0" bIns="0">
            <a:spAutoFit/>
          </a:bodyPr>
          <a:lstStyle>
            <a:lvl1pPr>
              <a:defRPr sz="3600" b="1" i="0">
                <a:solidFill>
                  <a:srgbClr val="FFC000"/>
                </a:solidFill>
                <a:latin typeface="Arial Black"/>
                <a:cs typeface="Arial Black"/>
              </a:defRPr>
            </a:lvl1pPr>
          </a:lstStyle>
          <a:p>
            <a:endParaRPr/>
          </a:p>
        </p:txBody>
      </p:sp>
      <p:sp>
        <p:nvSpPr>
          <p:cNvPr id="3" name="Holder 3"/>
          <p:cNvSpPr>
            <a:spLocks noGrp="1"/>
          </p:cNvSpPr>
          <p:nvPr>
            <p:ph type="body" idx="1"/>
          </p:nvPr>
        </p:nvSpPr>
        <p:spPr>
          <a:xfrm>
            <a:off x="231140" y="1224707"/>
            <a:ext cx="8681719" cy="466026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12/7/2016</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644525" y="5181600"/>
            <a:ext cx="7854950" cy="923330"/>
          </a:xfrm>
          <a:prstGeom prst="rect">
            <a:avLst/>
          </a:prstGeom>
        </p:spPr>
        <p:txBody>
          <a:bodyPr vert="horz" wrap="square" lIns="0" tIns="0" rIns="0" bIns="0" rtlCol="0">
            <a:spAutoFit/>
          </a:bodyPr>
          <a:lstStyle/>
          <a:p>
            <a:pPr algn="ctr">
              <a:lnSpc>
                <a:spcPct val="100000"/>
              </a:lnSpc>
            </a:pPr>
            <a:r>
              <a:rPr lang="en-US" sz="3600" b="1" dirty="0" smtClean="0">
                <a:solidFill>
                  <a:schemeClr val="bg1"/>
                </a:solidFill>
                <a:latin typeface="Tw Cen MT"/>
                <a:cs typeface="Tw Cen MT"/>
              </a:rPr>
              <a:t>K-8 Model Refinements</a:t>
            </a:r>
          </a:p>
          <a:p>
            <a:pPr algn="ctr">
              <a:lnSpc>
                <a:spcPct val="100000"/>
              </a:lnSpc>
            </a:pPr>
            <a:r>
              <a:rPr lang="en-US" sz="2400" b="1" dirty="0" smtClean="0">
                <a:solidFill>
                  <a:schemeClr val="bg1"/>
                </a:solidFill>
                <a:latin typeface="Tw Cen MT"/>
                <a:cs typeface="Tw Cen MT"/>
              </a:rPr>
              <a:t>Dr. Jennifer Fletcher, ADE</a:t>
            </a:r>
            <a:endParaRPr sz="2000" b="1" dirty="0">
              <a:solidFill>
                <a:schemeClr val="bg1"/>
              </a:solidFill>
              <a:latin typeface="Tw Cen MT"/>
              <a:cs typeface="Tw Cen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984885"/>
          </a:xfrm>
        </p:spPr>
        <p:txBody>
          <a:bodyPr/>
          <a:lstStyle/>
          <a:p>
            <a:pPr algn="ctr"/>
            <a:r>
              <a:rPr lang="en-US" sz="3200" dirty="0" smtClean="0"/>
              <a:t>Letter Grade by Percentage of Free </a:t>
            </a:r>
            <a:br>
              <a:rPr lang="en-US" sz="3200" dirty="0" smtClean="0"/>
            </a:br>
            <a:r>
              <a:rPr lang="en-US" sz="3200" dirty="0" smtClean="0"/>
              <a:t>and Reduced Lunch Students</a:t>
            </a:r>
            <a:endParaRPr lang="en-US" sz="3200" dirty="0"/>
          </a:p>
        </p:txBody>
      </p:sp>
      <p:graphicFrame>
        <p:nvGraphicFramePr>
          <p:cNvPr id="4" name="Chart 3"/>
          <p:cNvGraphicFramePr>
            <a:graphicFrameLocks/>
          </p:cNvGraphicFramePr>
          <p:nvPr>
            <p:extLst>
              <p:ext uri="{D42A27DB-BD31-4B8C-83A1-F6EECF244321}">
                <p14:modId xmlns:p14="http://schemas.microsoft.com/office/powerpoint/2010/main" val="3811771314"/>
              </p:ext>
            </p:extLst>
          </p:nvPr>
        </p:nvGraphicFramePr>
        <p:xfrm>
          <a:off x="76200" y="1219200"/>
          <a:ext cx="8991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6926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553998"/>
          </a:xfrm>
        </p:spPr>
        <p:txBody>
          <a:bodyPr/>
          <a:lstStyle/>
          <a:p>
            <a:pPr algn="ctr"/>
            <a:r>
              <a:rPr lang="en-US" dirty="0" smtClean="0"/>
              <a:t>K-8 Model</a:t>
            </a:r>
            <a:endParaRPr lang="en-US" dirty="0"/>
          </a:p>
        </p:txBody>
      </p:sp>
      <p:sp>
        <p:nvSpPr>
          <p:cNvPr id="3" name="Text Placeholder 2"/>
          <p:cNvSpPr>
            <a:spLocks noGrp="1"/>
          </p:cNvSpPr>
          <p:nvPr>
            <p:ph type="body" idx="1"/>
          </p:nvPr>
        </p:nvSpPr>
        <p:spPr>
          <a:xfrm>
            <a:off x="231140" y="1224707"/>
            <a:ext cx="8681719" cy="5232202"/>
          </a:xfrm>
        </p:spPr>
        <p:txBody>
          <a:bodyPr/>
          <a:lstStyle/>
          <a:p>
            <a:pPr marL="285750" indent="-285750">
              <a:buFont typeface="Arial" panose="020B0604020202020204" pitchFamily="34" charset="0"/>
              <a:buChar char="•"/>
            </a:pPr>
            <a:r>
              <a:rPr lang="en-US" sz="1700" dirty="0" smtClean="0"/>
              <a:t>2016 Projected Letter Grades and Proficiency</a:t>
            </a:r>
          </a:p>
          <a:p>
            <a:pPr marL="742950" lvl="1" indent="-285750">
              <a:buFont typeface="Arial" panose="020B0604020202020204" pitchFamily="34" charset="0"/>
              <a:buChar char="•"/>
            </a:pPr>
            <a:r>
              <a:rPr lang="en-US" sz="1700" dirty="0" smtClean="0"/>
              <a:t>85% of A schools had more than 50% of their students proficient on </a:t>
            </a:r>
            <a:r>
              <a:rPr lang="en-US" sz="1700" dirty="0" err="1" smtClean="0"/>
              <a:t>AzMERIT</a:t>
            </a:r>
            <a:endParaRPr lang="en-US" sz="1700" dirty="0" smtClean="0"/>
          </a:p>
          <a:p>
            <a:pPr marL="742950" lvl="1" indent="-285750">
              <a:buFont typeface="Arial" panose="020B0604020202020204" pitchFamily="34" charset="0"/>
              <a:buChar char="•"/>
            </a:pPr>
            <a:r>
              <a:rPr lang="en-US" sz="1700" dirty="0" smtClean="0"/>
              <a:t>23% of B schools </a:t>
            </a:r>
            <a:r>
              <a:rPr lang="en-US" sz="1700" dirty="0"/>
              <a:t>had more than 50% of their students proficient on </a:t>
            </a:r>
            <a:r>
              <a:rPr lang="en-US" sz="1700" dirty="0" err="1"/>
              <a:t>AzMERIT</a:t>
            </a:r>
            <a:endParaRPr lang="en-US" sz="1700" dirty="0"/>
          </a:p>
          <a:p>
            <a:pPr marL="742950" lvl="1" indent="-285750">
              <a:buFont typeface="Arial" panose="020B0604020202020204" pitchFamily="34" charset="0"/>
              <a:buChar char="•"/>
            </a:pPr>
            <a:r>
              <a:rPr lang="en-US" sz="1700" dirty="0" smtClean="0"/>
              <a:t>8% </a:t>
            </a:r>
            <a:r>
              <a:rPr lang="en-US" sz="1700" dirty="0"/>
              <a:t>of </a:t>
            </a:r>
            <a:r>
              <a:rPr lang="en-US" sz="1700" dirty="0" smtClean="0"/>
              <a:t>C </a:t>
            </a:r>
            <a:r>
              <a:rPr lang="en-US" sz="1700" dirty="0"/>
              <a:t>schools had more than 50% of their students proficient on </a:t>
            </a:r>
            <a:r>
              <a:rPr lang="en-US" sz="1700" dirty="0" err="1"/>
              <a:t>AzMERIT</a:t>
            </a:r>
            <a:endParaRPr lang="en-US" sz="1700" dirty="0"/>
          </a:p>
          <a:p>
            <a:pPr marL="742950" lvl="1" indent="-285750">
              <a:buFont typeface="Arial" panose="020B0604020202020204" pitchFamily="34" charset="0"/>
              <a:buChar char="•"/>
            </a:pPr>
            <a:r>
              <a:rPr lang="en-US" sz="1700" dirty="0" smtClean="0"/>
              <a:t>19% </a:t>
            </a:r>
            <a:r>
              <a:rPr lang="en-US" sz="1700" dirty="0"/>
              <a:t>of </a:t>
            </a:r>
            <a:r>
              <a:rPr lang="en-US" sz="1700" dirty="0" smtClean="0"/>
              <a:t>D </a:t>
            </a:r>
            <a:r>
              <a:rPr lang="en-US" sz="1700" dirty="0"/>
              <a:t>schools had more than 50% of their students proficient on </a:t>
            </a:r>
            <a:r>
              <a:rPr lang="en-US" sz="1700" dirty="0" err="1"/>
              <a:t>AzMERIT</a:t>
            </a:r>
            <a:endParaRPr lang="en-US" sz="1700" dirty="0" smtClean="0"/>
          </a:p>
          <a:p>
            <a:pPr marL="285750" indent="-285750">
              <a:buFont typeface="Arial" panose="020B0604020202020204" pitchFamily="34" charset="0"/>
              <a:buChar char="•"/>
            </a:pPr>
            <a:r>
              <a:rPr lang="en-US" sz="1700" dirty="0" smtClean="0"/>
              <a:t>2016 </a:t>
            </a:r>
            <a:r>
              <a:rPr lang="en-US" sz="1700" dirty="0"/>
              <a:t>Projected Letter Grades and </a:t>
            </a:r>
            <a:r>
              <a:rPr lang="en-US" sz="1700" dirty="0" smtClean="0"/>
              <a:t>SGP</a:t>
            </a:r>
            <a:endParaRPr lang="en-US" sz="1700" dirty="0"/>
          </a:p>
          <a:p>
            <a:pPr marL="742950" lvl="1" indent="-285750">
              <a:buFont typeface="Arial" panose="020B0604020202020204" pitchFamily="34" charset="0"/>
              <a:buChar char="•"/>
            </a:pPr>
            <a:r>
              <a:rPr lang="en-US" sz="1700" dirty="0" smtClean="0"/>
              <a:t>82% </a:t>
            </a:r>
            <a:r>
              <a:rPr lang="en-US" sz="1700" dirty="0"/>
              <a:t>of A schools had more than 50% of their students </a:t>
            </a:r>
            <a:r>
              <a:rPr lang="en-US" sz="1700" dirty="0" smtClean="0"/>
              <a:t>with typical to very high growth </a:t>
            </a:r>
          </a:p>
          <a:p>
            <a:pPr marL="742950" lvl="1" indent="-285750">
              <a:buFont typeface="Arial" panose="020B0604020202020204" pitchFamily="34" charset="0"/>
              <a:buChar char="•"/>
            </a:pPr>
            <a:r>
              <a:rPr lang="en-US" sz="1700" dirty="0" smtClean="0"/>
              <a:t>39% </a:t>
            </a:r>
            <a:r>
              <a:rPr lang="en-US" sz="1700" dirty="0"/>
              <a:t>of B schools had more than 50% of their students </a:t>
            </a:r>
            <a:r>
              <a:rPr lang="en-US" sz="1700" dirty="0" smtClean="0"/>
              <a:t>with </a:t>
            </a:r>
            <a:r>
              <a:rPr lang="en-US" sz="1700" dirty="0"/>
              <a:t>typical to very high growth </a:t>
            </a:r>
          </a:p>
          <a:p>
            <a:pPr marL="742950" lvl="1" indent="-285750">
              <a:buFont typeface="Arial" panose="020B0604020202020204" pitchFamily="34" charset="0"/>
              <a:buChar char="•"/>
            </a:pPr>
            <a:r>
              <a:rPr lang="en-US" sz="1700" dirty="0" smtClean="0"/>
              <a:t>6% </a:t>
            </a:r>
            <a:r>
              <a:rPr lang="en-US" sz="1700" dirty="0"/>
              <a:t>of </a:t>
            </a:r>
            <a:r>
              <a:rPr lang="en-US" sz="1700" dirty="0" smtClean="0"/>
              <a:t>C </a:t>
            </a:r>
            <a:r>
              <a:rPr lang="en-US" sz="1700" dirty="0"/>
              <a:t>schools had more than 50% of their students with typical to very high growth </a:t>
            </a:r>
          </a:p>
          <a:p>
            <a:pPr marL="742950" lvl="1" indent="-285750">
              <a:buFont typeface="Arial" panose="020B0604020202020204" pitchFamily="34" charset="0"/>
              <a:buChar char="•"/>
            </a:pPr>
            <a:r>
              <a:rPr lang="en-US" sz="1700" dirty="0" smtClean="0"/>
              <a:t>1% </a:t>
            </a:r>
            <a:r>
              <a:rPr lang="en-US" sz="1700" dirty="0"/>
              <a:t>of </a:t>
            </a:r>
            <a:r>
              <a:rPr lang="en-US" sz="1700" dirty="0" smtClean="0"/>
              <a:t>D </a:t>
            </a:r>
            <a:r>
              <a:rPr lang="en-US" sz="1700" dirty="0"/>
              <a:t>schools had more than 50% of their students with typical to very high growth </a:t>
            </a:r>
            <a:endParaRPr lang="en-US" sz="1700" dirty="0" smtClean="0"/>
          </a:p>
          <a:p>
            <a:pPr marL="285750" indent="-285750">
              <a:buFont typeface="Arial" panose="020B0604020202020204" pitchFamily="34" charset="0"/>
              <a:buChar char="•"/>
            </a:pPr>
            <a:r>
              <a:rPr lang="en-US" sz="1700" dirty="0"/>
              <a:t>2016 Projected Letter Grades and </a:t>
            </a:r>
            <a:r>
              <a:rPr lang="en-US" sz="1700" dirty="0" smtClean="0"/>
              <a:t>SGT</a:t>
            </a:r>
            <a:endParaRPr lang="en-US" sz="1700" dirty="0"/>
          </a:p>
          <a:p>
            <a:pPr marL="742950" lvl="1" indent="-285750">
              <a:buFont typeface="Arial" panose="020B0604020202020204" pitchFamily="34" charset="0"/>
              <a:buChar char="•"/>
            </a:pPr>
            <a:r>
              <a:rPr lang="en-US" sz="1700" dirty="0" smtClean="0"/>
              <a:t>87% </a:t>
            </a:r>
            <a:r>
              <a:rPr lang="en-US" sz="1700" dirty="0"/>
              <a:t>of A schools had more than 50% of their students with typical to very </a:t>
            </a:r>
            <a:r>
              <a:rPr lang="en-US" sz="1700" dirty="0" smtClean="0"/>
              <a:t>close growth to target </a:t>
            </a:r>
          </a:p>
          <a:p>
            <a:pPr marL="742950" lvl="1" indent="-285750">
              <a:buFont typeface="Arial" panose="020B0604020202020204" pitchFamily="34" charset="0"/>
              <a:buChar char="•"/>
            </a:pPr>
            <a:r>
              <a:rPr lang="en-US" sz="1700" dirty="0" smtClean="0"/>
              <a:t>35% </a:t>
            </a:r>
            <a:r>
              <a:rPr lang="en-US" sz="1700" dirty="0"/>
              <a:t>of B schools had more than 50% of their students with typical to very close growth to target </a:t>
            </a:r>
            <a:r>
              <a:rPr lang="en-US" sz="1700" dirty="0" smtClean="0"/>
              <a:t> </a:t>
            </a:r>
          </a:p>
          <a:p>
            <a:pPr marL="742950" lvl="1" indent="-285750">
              <a:buFont typeface="Arial" panose="020B0604020202020204" pitchFamily="34" charset="0"/>
              <a:buChar char="•"/>
            </a:pPr>
            <a:r>
              <a:rPr lang="en-US" sz="1700" dirty="0" smtClean="0"/>
              <a:t>4% </a:t>
            </a:r>
            <a:r>
              <a:rPr lang="en-US" sz="1700" dirty="0"/>
              <a:t>of C schools had more than 50% of their students with typical to very close </a:t>
            </a:r>
            <a:r>
              <a:rPr lang="en-US" sz="1700"/>
              <a:t>growth </a:t>
            </a:r>
            <a:r>
              <a:rPr lang="en-US" sz="1700" smtClean="0"/>
              <a:t>to </a:t>
            </a:r>
            <a:r>
              <a:rPr lang="en-US" sz="1700" dirty="0"/>
              <a:t>target </a:t>
            </a:r>
            <a:endParaRPr lang="en-US" sz="1700" dirty="0" smtClean="0"/>
          </a:p>
          <a:p>
            <a:pPr marL="742950" lvl="1" indent="-285750">
              <a:buFont typeface="Arial" panose="020B0604020202020204" pitchFamily="34" charset="0"/>
              <a:buChar char="•"/>
            </a:pPr>
            <a:r>
              <a:rPr lang="en-US" sz="1700" dirty="0" smtClean="0"/>
              <a:t>0% </a:t>
            </a:r>
            <a:r>
              <a:rPr lang="en-US" sz="1700" dirty="0"/>
              <a:t>of D schools had more than 50% of their students with typical to very close growth </a:t>
            </a:r>
            <a:r>
              <a:rPr lang="en-US" sz="1700" dirty="0" smtClean="0"/>
              <a:t>to </a:t>
            </a:r>
            <a:r>
              <a:rPr lang="en-US" sz="1700" dirty="0"/>
              <a:t>target </a:t>
            </a:r>
          </a:p>
          <a:p>
            <a:pPr lvl="1"/>
            <a:endParaRPr lang="en-US" sz="1700" dirty="0"/>
          </a:p>
        </p:txBody>
      </p:sp>
    </p:spTree>
    <p:extLst>
      <p:ext uri="{BB962C8B-B14F-4D97-AF65-F5344CB8AC3E}">
        <p14:creationId xmlns:p14="http://schemas.microsoft.com/office/powerpoint/2010/main" val="252435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644525" y="5181600"/>
            <a:ext cx="7854950" cy="553998"/>
          </a:xfrm>
          <a:prstGeom prst="rect">
            <a:avLst/>
          </a:prstGeom>
        </p:spPr>
        <p:txBody>
          <a:bodyPr vert="horz" wrap="square" lIns="0" tIns="0" rIns="0" bIns="0" rtlCol="0">
            <a:spAutoFit/>
          </a:bodyPr>
          <a:lstStyle/>
          <a:p>
            <a:pPr algn="ctr">
              <a:lnSpc>
                <a:spcPct val="100000"/>
              </a:lnSpc>
            </a:pPr>
            <a:r>
              <a:rPr lang="en-US" sz="3600" b="1" dirty="0" smtClean="0">
                <a:solidFill>
                  <a:schemeClr val="bg1"/>
                </a:solidFill>
                <a:latin typeface="Tw Cen MT"/>
                <a:cs typeface="Tw Cen MT"/>
              </a:rPr>
              <a:t>9-12 Model Refinements</a:t>
            </a:r>
          </a:p>
        </p:txBody>
      </p:sp>
    </p:spTree>
    <p:extLst>
      <p:ext uri="{BB962C8B-B14F-4D97-AF65-F5344CB8AC3E}">
        <p14:creationId xmlns:p14="http://schemas.microsoft.com/office/powerpoint/2010/main" val="63776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615553"/>
          </a:xfrm>
        </p:spPr>
        <p:txBody>
          <a:bodyPr/>
          <a:lstStyle/>
          <a:p>
            <a:pPr algn="ctr"/>
            <a:r>
              <a:rPr lang="en-US" sz="4000" dirty="0" smtClean="0">
                <a:latin typeface="Arial Black" panose="020B0A04020102020204" pitchFamily="34" charset="0"/>
              </a:rPr>
              <a:t>9-12 Business Rules</a:t>
            </a:r>
            <a:endParaRPr lang="en-US" sz="4000" dirty="0">
              <a:latin typeface="Arial Black" panose="020B0A04020102020204" pitchFamily="34" charset="0"/>
            </a:endParaRPr>
          </a:p>
        </p:txBody>
      </p:sp>
      <p:sp>
        <p:nvSpPr>
          <p:cNvPr id="3" name="Text Placeholder 2"/>
          <p:cNvSpPr>
            <a:spLocks noGrp="1"/>
          </p:cNvSpPr>
          <p:nvPr>
            <p:ph type="body" idx="1"/>
          </p:nvPr>
        </p:nvSpPr>
        <p:spPr>
          <a:xfrm>
            <a:off x="228600" y="1447800"/>
            <a:ext cx="8681719" cy="3416320"/>
          </a:xfrm>
        </p:spPr>
        <p:txBody>
          <a:bodyPr/>
          <a:lstStyle/>
          <a:p>
            <a:r>
              <a:rPr lang="en-US" sz="2400" dirty="0" smtClean="0"/>
              <a:t>Business </a:t>
            </a:r>
            <a:r>
              <a:rPr lang="en-US" sz="2400" dirty="0"/>
              <a:t>Rules</a:t>
            </a:r>
            <a:r>
              <a:rPr lang="en-US" dirty="0"/>
              <a:t>	</a:t>
            </a:r>
          </a:p>
          <a:p>
            <a:pPr marL="742950" lvl="1" indent="-285750">
              <a:buFont typeface="Arial" panose="020B0604020202020204" pitchFamily="34" charset="0"/>
              <a:buChar char="•"/>
            </a:pPr>
            <a:r>
              <a:rPr lang="en-US" dirty="0"/>
              <a:t>Only included schools who served grades </a:t>
            </a:r>
            <a:r>
              <a:rPr lang="en-US" dirty="0" smtClean="0"/>
              <a:t>9-12. </a:t>
            </a:r>
            <a:endParaRPr lang="en-US" dirty="0"/>
          </a:p>
          <a:p>
            <a:pPr marL="742950" lvl="1" indent="-285750">
              <a:buFont typeface="Arial" panose="020B0604020202020204" pitchFamily="34" charset="0"/>
              <a:buChar char="•"/>
            </a:pPr>
            <a:r>
              <a:rPr lang="en-US" dirty="0"/>
              <a:t>Used FY16 data unless the calculation (i.e., </a:t>
            </a:r>
            <a:r>
              <a:rPr lang="en-US" dirty="0" smtClean="0"/>
              <a:t>growth) </a:t>
            </a:r>
            <a:r>
              <a:rPr lang="en-US" dirty="0"/>
              <a:t>required two years in which case we also included FY15 data.</a:t>
            </a:r>
          </a:p>
          <a:p>
            <a:pPr marL="742950" lvl="1" indent="-285750">
              <a:buFont typeface="Arial" panose="020B0604020202020204" pitchFamily="34" charset="0"/>
              <a:buChar char="•"/>
            </a:pPr>
            <a:r>
              <a:rPr lang="en-US" dirty="0" smtClean="0"/>
              <a:t>FAY data.</a:t>
            </a:r>
            <a:endParaRPr lang="en-US" dirty="0"/>
          </a:p>
          <a:p>
            <a:pPr marL="742950" lvl="1" indent="-285750">
              <a:buFont typeface="Arial" panose="020B0604020202020204" pitchFamily="34" charset="0"/>
              <a:buChar char="•"/>
            </a:pPr>
            <a:r>
              <a:rPr lang="en-US" dirty="0" smtClean="0"/>
              <a:t>8</a:t>
            </a:r>
            <a:r>
              <a:rPr lang="en-US" baseline="30000" dirty="0" smtClean="0"/>
              <a:t>th</a:t>
            </a:r>
            <a:r>
              <a:rPr lang="en-US" dirty="0" smtClean="0"/>
              <a:t> </a:t>
            </a:r>
            <a:r>
              <a:rPr lang="en-US" dirty="0"/>
              <a:t>grade students who took a HS EOC math assessment were utilized for </a:t>
            </a:r>
            <a:r>
              <a:rPr lang="en-US" dirty="0" smtClean="0"/>
              <a:t>growth calculations. </a:t>
            </a:r>
          </a:p>
          <a:p>
            <a:pPr marL="742950" lvl="1" indent="-285750">
              <a:buFont typeface="Arial" panose="020B0604020202020204" pitchFamily="34" charset="0"/>
              <a:buChar char="•"/>
            </a:pPr>
            <a:r>
              <a:rPr lang="en-US" dirty="0" smtClean="0"/>
              <a:t>All </a:t>
            </a:r>
            <a:r>
              <a:rPr lang="en-US" dirty="0"/>
              <a:t>tests needed to have a valid test score in order to be counted.</a:t>
            </a:r>
          </a:p>
          <a:p>
            <a:pPr marL="742950" lvl="1" indent="-285750">
              <a:buFont typeface="Arial" panose="020B0604020202020204" pitchFamily="34" charset="0"/>
              <a:buChar char="•"/>
            </a:pPr>
            <a:r>
              <a:rPr lang="en-US" dirty="0" smtClean="0"/>
              <a:t>If </a:t>
            </a:r>
            <a:r>
              <a:rPr lang="en-US" dirty="0"/>
              <a:t>a school did not meet the n count of 20 for ELLs, the school was rated out of 90 points rather than 100. </a:t>
            </a:r>
          </a:p>
          <a:p>
            <a:pPr marL="742950" lvl="1" indent="-285750">
              <a:buFont typeface="Arial" panose="020B0604020202020204" pitchFamily="34" charset="0"/>
              <a:buChar char="•"/>
            </a:pPr>
            <a:r>
              <a:rPr lang="en-US" dirty="0"/>
              <a:t>Excluded schools with less than 30 test records (i.e., small schools), alternative schools, AOIs</a:t>
            </a:r>
            <a:r>
              <a:rPr lang="en-US" dirty="0" smtClean="0"/>
              <a:t>, and </a:t>
            </a:r>
            <a:r>
              <a:rPr lang="en-US" dirty="0"/>
              <a:t>k-12 </a:t>
            </a:r>
            <a:r>
              <a:rPr lang="en-US" dirty="0" smtClean="0"/>
              <a:t>schools from </a:t>
            </a:r>
            <a:r>
              <a:rPr lang="en-US" dirty="0"/>
              <a:t>the analysis.</a:t>
            </a:r>
          </a:p>
        </p:txBody>
      </p:sp>
    </p:spTree>
    <p:extLst>
      <p:ext uri="{BB962C8B-B14F-4D97-AF65-F5344CB8AC3E}">
        <p14:creationId xmlns:p14="http://schemas.microsoft.com/office/powerpoint/2010/main" val="980517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314860181"/>
              </p:ext>
            </p:extLst>
          </p:nvPr>
        </p:nvGraphicFramePr>
        <p:xfrm>
          <a:off x="304800" y="1143000"/>
          <a:ext cx="8534400" cy="5702755"/>
        </p:xfrm>
        <a:graphic>
          <a:graphicData uri="http://schemas.openxmlformats.org/drawingml/2006/table">
            <a:tbl>
              <a:tblPr firstRow="1" bandRow="1">
                <a:tableStyleId>{5C22544A-7EE6-4342-B048-85BDC9FD1C3A}</a:tableStyleId>
              </a:tblPr>
              <a:tblGrid>
                <a:gridCol w="1823966">
                  <a:extLst>
                    <a:ext uri="{9D8B030D-6E8A-4147-A177-3AD203B41FA5}">
                      <a16:colId xmlns:a16="http://schemas.microsoft.com/office/drawing/2014/main" val="20000"/>
                    </a:ext>
                  </a:extLst>
                </a:gridCol>
                <a:gridCol w="3596471">
                  <a:extLst>
                    <a:ext uri="{9D8B030D-6E8A-4147-A177-3AD203B41FA5}">
                      <a16:colId xmlns:a16="http://schemas.microsoft.com/office/drawing/2014/main" val="20001"/>
                    </a:ext>
                  </a:extLst>
                </a:gridCol>
                <a:gridCol w="1451845">
                  <a:extLst>
                    <a:ext uri="{9D8B030D-6E8A-4147-A177-3AD203B41FA5}">
                      <a16:colId xmlns:a16="http://schemas.microsoft.com/office/drawing/2014/main" val="20002"/>
                    </a:ext>
                  </a:extLst>
                </a:gridCol>
                <a:gridCol w="1662118">
                  <a:extLst>
                    <a:ext uri="{9D8B030D-6E8A-4147-A177-3AD203B41FA5}">
                      <a16:colId xmlns:a16="http://schemas.microsoft.com/office/drawing/2014/main" val="20003"/>
                    </a:ext>
                  </a:extLst>
                </a:gridCol>
              </a:tblGrid>
              <a:tr h="422501">
                <a:tc>
                  <a:txBody>
                    <a:bodyPr/>
                    <a:lstStyle/>
                    <a:p>
                      <a:r>
                        <a:rPr lang="en-US" sz="1600" dirty="0" smtClean="0"/>
                        <a:t>Category</a:t>
                      </a:r>
                      <a:endParaRPr lang="en-US" sz="1600" dirty="0"/>
                    </a:p>
                  </a:txBody>
                  <a:tcPr>
                    <a:lnL w="12700" cmpd="sng">
                      <a:noFill/>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en-US" sz="1600" dirty="0" smtClean="0"/>
                        <a:t>Component</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en-US" sz="1600" dirty="0" smtClean="0"/>
                        <a:t>Weight</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en-US" sz="1600" dirty="0" smtClean="0"/>
                        <a:t>Points/Percent</a:t>
                      </a:r>
                      <a:endParaRPr lang="en-US" sz="1600" dirty="0"/>
                    </a:p>
                  </a:txBody>
                  <a:tcPr>
                    <a:lnL w="76200" cap="flat" cmpd="sng" algn="ctr">
                      <a:solidFill>
                        <a:schemeClr val="bg1"/>
                      </a:solidFill>
                      <a:prstDash val="solid"/>
                      <a:round/>
                      <a:headEnd type="none" w="med" len="med"/>
                      <a:tailEnd type="none" w="med" len="med"/>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0000"/>
                  </a:ext>
                </a:extLst>
              </a:tr>
              <a:tr h="422501">
                <a:tc>
                  <a:txBody>
                    <a:bodyPr/>
                    <a:lstStyle/>
                    <a:p>
                      <a:r>
                        <a:rPr lang="en-US" sz="1600" dirty="0" smtClean="0"/>
                        <a:t>Proficiency</a:t>
                      </a:r>
                      <a:endParaRPr lang="en-US" sz="1600" dirty="0"/>
                    </a:p>
                  </a:txBody>
                  <a:tcP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dirty="0" smtClean="0"/>
                        <a:t>ELA, Math, and Science Proficiency</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smtClean="0"/>
                        <a:t>40%</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smtClean="0"/>
                        <a:t>40%</a:t>
                      </a:r>
                      <a:endParaRPr lang="en-US" sz="1600" dirty="0"/>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endParaRPr lang="en-US" sz="1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dirty="0" smtClean="0"/>
                    </a:p>
                  </a:txBody>
                  <a:tcP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0752">
                <a:tc rowSpan="2">
                  <a:txBody>
                    <a:bodyPr/>
                    <a:lstStyle/>
                    <a:p>
                      <a:r>
                        <a:rPr lang="en-US" sz="1600" dirty="0" smtClean="0"/>
                        <a:t>Growth</a:t>
                      </a:r>
                      <a:endParaRPr lang="en-US" sz="16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l"/>
                      <a:r>
                        <a:rPr lang="en-US" sz="1600" dirty="0" smtClean="0"/>
                        <a:t>SGP ELA</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10%</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20%</a:t>
                      </a:r>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490752">
                <a:tc vMerge="1">
                  <a:txBody>
                    <a:bodyPr/>
                    <a:lstStyle/>
                    <a:p>
                      <a:endParaRPr lang="en-US" sz="16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l"/>
                      <a:r>
                        <a:rPr lang="en-US" sz="1600" dirty="0" smtClean="0"/>
                        <a:t>School Level Change Algebra</a:t>
                      </a:r>
                      <a:r>
                        <a:rPr lang="en-US" sz="1600" baseline="0" dirty="0" smtClean="0"/>
                        <a:t> 2</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3D6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10%</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3D69B"/>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3D69B"/>
                    </a:solidFill>
                  </a:tcPr>
                </a:tc>
                <a:extLst>
                  <a:ext uri="{0D108BD9-81ED-4DB2-BD59-A6C34878D82A}">
                    <a16:rowId xmlns:a16="http://schemas.microsoft.com/office/drawing/2014/main" val="10004"/>
                  </a:ext>
                </a:extLst>
              </a:tr>
              <a:tr h="153547">
                <a:tc>
                  <a:txBody>
                    <a:bodyPr/>
                    <a:lstStyle/>
                    <a:p>
                      <a:endParaRPr lang="en-US" sz="1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 dirty="0"/>
                    </a:p>
                  </a:txBody>
                  <a:tcP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2501">
                <a:tc rowSpan="2">
                  <a:txBody>
                    <a:bodyPr/>
                    <a:lstStyle/>
                    <a:p>
                      <a:r>
                        <a:rPr lang="en-US" sz="1600" dirty="0" smtClean="0"/>
                        <a:t>ELL</a:t>
                      </a:r>
                      <a:endParaRPr lang="en-US" sz="16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r>
                        <a:rPr lang="en-US" sz="1600" dirty="0" smtClean="0"/>
                        <a:t>ELL Proficiency on AZELLA</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en-US" sz="1600" dirty="0" smtClean="0"/>
                        <a:t>5%</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rowSpan="2">
                  <a:txBody>
                    <a:bodyPr/>
                    <a:lstStyle/>
                    <a:p>
                      <a:pPr algn="ctr"/>
                      <a:r>
                        <a:rPr lang="en-US" sz="1600" dirty="0" smtClean="0"/>
                        <a:t>10%</a:t>
                      </a:r>
                      <a:endParaRPr lang="en-US" sz="16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6"/>
                  </a:ext>
                </a:extLst>
              </a:tr>
              <a:tr h="422501">
                <a:tc vMerge="1">
                  <a:txBody>
                    <a:bodyPr/>
                    <a:lstStyle/>
                    <a:p>
                      <a:endParaRPr lang="en-US" dirty="0"/>
                    </a:p>
                  </a:txBody>
                  <a:tcPr/>
                </a:tc>
                <a:tc>
                  <a:txBody>
                    <a:bodyPr/>
                    <a:lstStyle/>
                    <a:p>
                      <a:r>
                        <a:rPr lang="en-US" sz="1600" dirty="0" smtClean="0"/>
                        <a:t>ELL Growth on AZELLA</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600" dirty="0" smtClean="0"/>
                        <a:t>5%</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vMerge="1">
                  <a:txBody>
                    <a:bodyPr/>
                    <a:lstStyle/>
                    <a:p>
                      <a:endParaRPr lang="en-US" dirty="0"/>
                    </a:p>
                  </a:txBody>
                  <a:tcPr>
                    <a:solidFill>
                      <a:schemeClr val="accent6">
                        <a:lumMod val="60000"/>
                        <a:lumOff val="40000"/>
                      </a:schemeClr>
                    </a:solidFill>
                  </a:tcPr>
                </a:tc>
                <a:extLst>
                  <a:ext uri="{0D108BD9-81ED-4DB2-BD59-A6C34878D82A}">
                    <a16:rowId xmlns:a16="http://schemas.microsoft.com/office/drawing/2014/main" val="1000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 dirty="0"/>
                    </a:p>
                  </a:txBody>
                  <a:tcP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1692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College</a:t>
                      </a:r>
                      <a:r>
                        <a:rPr lang="en-US" sz="1600" baseline="0" dirty="0" smtClean="0"/>
                        <a:t> and Career Ready</a:t>
                      </a:r>
                      <a:endParaRPr lang="en-US" sz="16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r>
                        <a:rPr lang="en-US" sz="1600" dirty="0" smtClean="0"/>
                        <a:t>(</a:t>
                      </a:r>
                      <a:r>
                        <a:rPr lang="en-US" sz="1600" baseline="0" dirty="0" smtClean="0"/>
                        <a:t>College-Ready/Total # of Graduates) + (Career-Ready/Total # of Graduates)</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sz="1600" dirty="0" smtClean="0"/>
                        <a:t>15%</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sz="1600" dirty="0" smtClean="0"/>
                        <a:t>15%</a:t>
                      </a:r>
                      <a:endParaRPr lang="en-US" sz="16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09"/>
                  </a:ext>
                </a:extLst>
              </a:tr>
              <a:tr h="1204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38579">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Graduation Rate</a:t>
                      </a:r>
                      <a:endParaRPr lang="en-US" sz="16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r>
                        <a:rPr lang="en-US" sz="1600" dirty="0" smtClean="0"/>
                        <a:t>4-year</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600" dirty="0" smtClean="0"/>
                        <a:t>10% </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rowSpan="4">
                  <a:txBody>
                    <a:bodyPr/>
                    <a:lstStyle/>
                    <a:p>
                      <a:pPr algn="ctr"/>
                      <a:r>
                        <a:rPr lang="en-US" sz="1600" dirty="0" smtClean="0"/>
                        <a:t>15%</a:t>
                      </a:r>
                      <a:endParaRPr lang="en-US" sz="16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11"/>
                  </a:ext>
                </a:extLst>
              </a:tr>
              <a:tr h="338579">
                <a:tc vMerge="1">
                  <a:txBody>
                    <a:bodyPr/>
                    <a:lstStyle/>
                    <a:p>
                      <a:endParaRPr lang="en-US"/>
                    </a:p>
                  </a:txBody>
                  <a:tcPr/>
                </a:tc>
                <a:tc>
                  <a:txBody>
                    <a:bodyPr/>
                    <a:lstStyle/>
                    <a:p>
                      <a:r>
                        <a:rPr lang="en-US" sz="1600" dirty="0" smtClean="0"/>
                        <a:t>5-year</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600" dirty="0" smtClean="0"/>
                        <a:t>3%</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vMerge="1">
                  <a:txBody>
                    <a:bodyPr/>
                    <a:lstStyle/>
                    <a:p>
                      <a:pPr algn="ctr"/>
                      <a:endParaRPr lang="en-US" sz="16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12"/>
                  </a:ext>
                </a:extLst>
              </a:tr>
              <a:tr h="338579">
                <a:tc vMerge="1">
                  <a:txBody>
                    <a:bodyPr/>
                    <a:lstStyle/>
                    <a:p>
                      <a:endParaRPr lang="en-US"/>
                    </a:p>
                  </a:txBody>
                  <a:tcPr/>
                </a:tc>
                <a:tc>
                  <a:txBody>
                    <a:bodyPr/>
                    <a:lstStyle/>
                    <a:p>
                      <a:r>
                        <a:rPr lang="en-US" sz="1600" dirty="0" smtClean="0"/>
                        <a:t>6-year</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600" dirty="0" smtClean="0"/>
                        <a:t>1%</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vMerge="1">
                  <a:txBody>
                    <a:bodyPr/>
                    <a:lstStyle/>
                    <a:p>
                      <a:pPr algn="ctr"/>
                      <a:endParaRPr lang="en-US" sz="16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13"/>
                  </a:ext>
                </a:extLst>
              </a:tr>
              <a:tr h="338579">
                <a:tc vMerge="1">
                  <a:txBody>
                    <a:bodyPr/>
                    <a:lstStyle/>
                    <a:p>
                      <a:endParaRPr lang="en-US"/>
                    </a:p>
                  </a:txBody>
                  <a:tcPr/>
                </a:tc>
                <a:tc>
                  <a:txBody>
                    <a:bodyPr/>
                    <a:lstStyle/>
                    <a:p>
                      <a:r>
                        <a:rPr lang="en-US" sz="1600" dirty="0" smtClean="0"/>
                        <a:t>7-year</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600" dirty="0" smtClean="0"/>
                        <a:t>1%</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vMerge="1">
                  <a:txBody>
                    <a:bodyPr/>
                    <a:lstStyle/>
                    <a:p>
                      <a:pPr algn="ctr"/>
                      <a:endParaRPr lang="en-US" sz="16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14"/>
                  </a:ext>
                </a:extLst>
              </a:tr>
            </a:tbl>
          </a:graphicData>
        </a:graphic>
      </p:graphicFrame>
      <p:sp>
        <p:nvSpPr>
          <p:cNvPr id="5" name="TextBox 4"/>
          <p:cNvSpPr txBox="1"/>
          <p:nvPr/>
        </p:nvSpPr>
        <p:spPr>
          <a:xfrm>
            <a:off x="228600" y="26894"/>
            <a:ext cx="8686800" cy="584775"/>
          </a:xfrm>
          <a:prstGeom prst="rect">
            <a:avLst/>
          </a:prstGeom>
          <a:noFill/>
        </p:spPr>
        <p:txBody>
          <a:bodyPr wrap="square" rtlCol="0">
            <a:spAutoFit/>
          </a:bodyPr>
          <a:lstStyle/>
          <a:p>
            <a:pPr algn="ctr"/>
            <a:r>
              <a:rPr lang="en-US" sz="3200" b="1" dirty="0" smtClean="0">
                <a:solidFill>
                  <a:srgbClr val="FFC000"/>
                </a:solidFill>
                <a:latin typeface="Arial Black" panose="020B0A04020102020204" pitchFamily="34" charset="0"/>
                <a:cs typeface="Arial" panose="020B0604020202020204" pitchFamily="34" charset="0"/>
              </a:rPr>
              <a:t>Model 1: 40/20 Proficiency/Growth</a:t>
            </a:r>
            <a:endParaRPr lang="en-US" sz="3200" b="1" dirty="0">
              <a:solidFill>
                <a:srgbClr val="FFC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893042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553998"/>
          </a:xfrm>
        </p:spPr>
        <p:txBody>
          <a:bodyPr/>
          <a:lstStyle/>
          <a:p>
            <a:pPr algn="ctr"/>
            <a:r>
              <a:rPr lang="en-US" dirty="0" smtClean="0"/>
              <a:t>Model 1</a:t>
            </a:r>
            <a:endParaRPr lang="en-US" dirty="0"/>
          </a:p>
        </p:txBody>
      </p:sp>
      <p:pic>
        <p:nvPicPr>
          <p:cNvPr id="7170"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374" y="1295400"/>
            <a:ext cx="75349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473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553998"/>
          </a:xfrm>
        </p:spPr>
        <p:txBody>
          <a:bodyPr/>
          <a:lstStyle/>
          <a:p>
            <a:pPr algn="ctr"/>
            <a:r>
              <a:rPr lang="en-US" dirty="0" smtClean="0"/>
              <a:t>Model 1: Projected Letter Grades</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529642852"/>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2252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553998"/>
          </a:xfrm>
        </p:spPr>
        <p:txBody>
          <a:bodyPr/>
          <a:lstStyle/>
          <a:p>
            <a:pPr algn="ctr"/>
            <a:r>
              <a:rPr lang="en-US" dirty="0" smtClean="0"/>
              <a:t>Model 1: Non-Title I vs. Title I</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738931308"/>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5978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1107996"/>
          </a:xfrm>
        </p:spPr>
        <p:txBody>
          <a:bodyPr/>
          <a:lstStyle/>
          <a:p>
            <a:pPr algn="ctr"/>
            <a:r>
              <a:rPr lang="en-US" dirty="0"/>
              <a:t>Model </a:t>
            </a:r>
            <a:r>
              <a:rPr lang="en-US" dirty="0" smtClean="0"/>
              <a:t>1: Title </a:t>
            </a:r>
            <a:r>
              <a:rPr lang="en-US" dirty="0"/>
              <a:t>I Schools Letter Grades for FY 14 and FY 16</a:t>
            </a:r>
          </a:p>
        </p:txBody>
      </p:sp>
      <p:graphicFrame>
        <p:nvGraphicFramePr>
          <p:cNvPr id="3" name="Chart 2"/>
          <p:cNvGraphicFramePr>
            <a:graphicFrameLocks/>
          </p:cNvGraphicFramePr>
          <p:nvPr>
            <p:extLst>
              <p:ext uri="{D42A27DB-BD31-4B8C-83A1-F6EECF244321}">
                <p14:modId xmlns:p14="http://schemas.microsoft.com/office/powerpoint/2010/main" val="2149383349"/>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1456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1107996"/>
          </a:xfrm>
        </p:spPr>
        <p:txBody>
          <a:bodyPr/>
          <a:lstStyle/>
          <a:p>
            <a:pPr algn="ctr"/>
            <a:r>
              <a:rPr lang="en-US" dirty="0"/>
              <a:t>Model 1: </a:t>
            </a:r>
            <a:r>
              <a:rPr lang="en-US" dirty="0" smtClean="0"/>
              <a:t>Non-Title </a:t>
            </a:r>
            <a:r>
              <a:rPr lang="en-US" dirty="0"/>
              <a:t>I Schools Letter Grades for FY 14 and FY 16</a:t>
            </a:r>
          </a:p>
        </p:txBody>
      </p:sp>
      <p:graphicFrame>
        <p:nvGraphicFramePr>
          <p:cNvPr id="3" name="Chart 2"/>
          <p:cNvGraphicFramePr>
            <a:graphicFrameLocks/>
          </p:cNvGraphicFramePr>
          <p:nvPr>
            <p:extLst>
              <p:ext uri="{D42A27DB-BD31-4B8C-83A1-F6EECF244321}">
                <p14:modId xmlns:p14="http://schemas.microsoft.com/office/powerpoint/2010/main" val="341993697"/>
              </p:ext>
            </p:extLst>
          </p:nvPr>
        </p:nvGraphicFramePr>
        <p:xfrm>
          <a:off x="0" y="1143000"/>
          <a:ext cx="9144000" cy="5714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1667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553998"/>
          </a:xfrm>
        </p:spPr>
        <p:txBody>
          <a:bodyPr/>
          <a:lstStyle/>
          <a:p>
            <a:pPr algn="ctr"/>
            <a:r>
              <a:rPr lang="en-US" dirty="0" smtClean="0"/>
              <a:t>Agenda</a:t>
            </a:r>
            <a:endParaRPr lang="en-US" dirty="0"/>
          </a:p>
        </p:txBody>
      </p:sp>
      <p:sp>
        <p:nvSpPr>
          <p:cNvPr id="3" name="Text Placeholder 2"/>
          <p:cNvSpPr>
            <a:spLocks noGrp="1"/>
          </p:cNvSpPr>
          <p:nvPr>
            <p:ph type="body" idx="1"/>
          </p:nvPr>
        </p:nvSpPr>
        <p:spPr>
          <a:xfrm>
            <a:off x="231140" y="1224707"/>
            <a:ext cx="8681719" cy="1661993"/>
          </a:xfrm>
        </p:spPr>
        <p:txBody>
          <a:bodyPr/>
          <a:lstStyle/>
          <a:p>
            <a:pPr marL="285750" indent="-285750">
              <a:buFont typeface="Arial" panose="020B0604020202020204" pitchFamily="34" charset="0"/>
              <a:buChar char="•"/>
            </a:pPr>
            <a:r>
              <a:rPr lang="en-US" sz="3600" dirty="0" smtClean="0"/>
              <a:t>K-8 Model</a:t>
            </a:r>
          </a:p>
          <a:p>
            <a:pPr marL="285750" indent="-285750">
              <a:buFont typeface="Arial" panose="020B0604020202020204" pitchFamily="34" charset="0"/>
              <a:buChar char="•"/>
            </a:pPr>
            <a:r>
              <a:rPr lang="en-US" sz="3600" dirty="0" smtClean="0"/>
              <a:t>9-12 Models</a:t>
            </a:r>
          </a:p>
          <a:p>
            <a:pPr marL="285750" indent="-285750">
              <a:buFont typeface="Arial" panose="020B0604020202020204" pitchFamily="34" charset="0"/>
              <a:buChar char="•"/>
            </a:pPr>
            <a:r>
              <a:rPr lang="en-US" sz="3600" dirty="0" smtClean="0"/>
              <a:t>Follow-Up Items</a:t>
            </a:r>
          </a:p>
        </p:txBody>
      </p:sp>
    </p:spTree>
    <p:extLst>
      <p:ext uri="{BB962C8B-B14F-4D97-AF65-F5344CB8AC3E}">
        <p14:creationId xmlns:p14="http://schemas.microsoft.com/office/powerpoint/2010/main" val="2706349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861774"/>
          </a:xfrm>
        </p:spPr>
        <p:txBody>
          <a:bodyPr/>
          <a:lstStyle/>
          <a:p>
            <a:pPr algn="ctr"/>
            <a:r>
              <a:rPr lang="en-US" sz="2800" dirty="0" smtClean="0"/>
              <a:t>Model 1: Letter Grade by Percentage of </a:t>
            </a:r>
            <a:br>
              <a:rPr lang="en-US" sz="2800" dirty="0" smtClean="0"/>
            </a:br>
            <a:r>
              <a:rPr lang="en-US" sz="2800" dirty="0" smtClean="0"/>
              <a:t>Free and Reduced Lunch Students</a:t>
            </a:r>
            <a:endParaRPr lang="en-US" sz="2800" dirty="0"/>
          </a:p>
        </p:txBody>
      </p:sp>
      <p:graphicFrame>
        <p:nvGraphicFramePr>
          <p:cNvPr id="3" name="Chart 2"/>
          <p:cNvGraphicFramePr>
            <a:graphicFrameLocks/>
          </p:cNvGraphicFramePr>
          <p:nvPr>
            <p:extLst>
              <p:ext uri="{D42A27DB-BD31-4B8C-83A1-F6EECF244321}">
                <p14:modId xmlns:p14="http://schemas.microsoft.com/office/powerpoint/2010/main" val="41595408"/>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8259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6894"/>
            <a:ext cx="8686800" cy="584775"/>
          </a:xfrm>
          <a:prstGeom prst="rect">
            <a:avLst/>
          </a:prstGeom>
          <a:noFill/>
        </p:spPr>
        <p:txBody>
          <a:bodyPr wrap="square" rtlCol="0">
            <a:spAutoFit/>
          </a:bodyPr>
          <a:lstStyle/>
          <a:p>
            <a:pPr algn="ctr"/>
            <a:r>
              <a:rPr lang="en-US" sz="3200" b="1" dirty="0" smtClean="0">
                <a:solidFill>
                  <a:srgbClr val="FFC000"/>
                </a:solidFill>
                <a:latin typeface="Arial Black" panose="020B0A04020102020204" pitchFamily="34" charset="0"/>
                <a:cs typeface="Arial" panose="020B0604020202020204" pitchFamily="34" charset="0"/>
              </a:rPr>
              <a:t>Model 2: 30/30 Proficiency/Growth</a:t>
            </a:r>
            <a:endParaRPr lang="en-US" sz="3200" b="1" dirty="0">
              <a:solidFill>
                <a:srgbClr val="FFC000"/>
              </a:solidFill>
              <a:latin typeface="Arial Black" panose="020B0A04020102020204" pitchFamily="34" charset="0"/>
              <a:cs typeface="Arial" panose="020B0604020202020204"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89096967"/>
              </p:ext>
            </p:extLst>
          </p:nvPr>
        </p:nvGraphicFramePr>
        <p:xfrm>
          <a:off x="304800" y="1143000"/>
          <a:ext cx="8534400" cy="5702755"/>
        </p:xfrm>
        <a:graphic>
          <a:graphicData uri="http://schemas.openxmlformats.org/drawingml/2006/table">
            <a:tbl>
              <a:tblPr firstRow="1" bandRow="1">
                <a:tableStyleId>{5C22544A-7EE6-4342-B048-85BDC9FD1C3A}</a:tableStyleId>
              </a:tblPr>
              <a:tblGrid>
                <a:gridCol w="1823966">
                  <a:extLst>
                    <a:ext uri="{9D8B030D-6E8A-4147-A177-3AD203B41FA5}">
                      <a16:colId xmlns:a16="http://schemas.microsoft.com/office/drawing/2014/main" val="20000"/>
                    </a:ext>
                  </a:extLst>
                </a:gridCol>
                <a:gridCol w="3596471">
                  <a:extLst>
                    <a:ext uri="{9D8B030D-6E8A-4147-A177-3AD203B41FA5}">
                      <a16:colId xmlns:a16="http://schemas.microsoft.com/office/drawing/2014/main" val="20001"/>
                    </a:ext>
                  </a:extLst>
                </a:gridCol>
                <a:gridCol w="1451845">
                  <a:extLst>
                    <a:ext uri="{9D8B030D-6E8A-4147-A177-3AD203B41FA5}">
                      <a16:colId xmlns:a16="http://schemas.microsoft.com/office/drawing/2014/main" val="20002"/>
                    </a:ext>
                  </a:extLst>
                </a:gridCol>
                <a:gridCol w="1662118">
                  <a:extLst>
                    <a:ext uri="{9D8B030D-6E8A-4147-A177-3AD203B41FA5}">
                      <a16:colId xmlns:a16="http://schemas.microsoft.com/office/drawing/2014/main" val="20003"/>
                    </a:ext>
                  </a:extLst>
                </a:gridCol>
              </a:tblGrid>
              <a:tr h="422501">
                <a:tc>
                  <a:txBody>
                    <a:bodyPr/>
                    <a:lstStyle/>
                    <a:p>
                      <a:r>
                        <a:rPr lang="en-US" sz="1600" dirty="0" smtClean="0"/>
                        <a:t>Category</a:t>
                      </a:r>
                      <a:endParaRPr lang="en-US" sz="1600" dirty="0"/>
                    </a:p>
                  </a:txBody>
                  <a:tcPr>
                    <a:lnL w="12700" cmpd="sng">
                      <a:noFill/>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en-US" sz="1600" dirty="0" smtClean="0"/>
                        <a:t>Component</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en-US" sz="1600" dirty="0" smtClean="0"/>
                        <a:t>Weight</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en-US" sz="1600" dirty="0" smtClean="0"/>
                        <a:t>Points/Percent</a:t>
                      </a:r>
                      <a:endParaRPr lang="en-US" sz="1600" dirty="0"/>
                    </a:p>
                  </a:txBody>
                  <a:tcPr>
                    <a:lnL w="76200" cap="flat" cmpd="sng" algn="ctr">
                      <a:solidFill>
                        <a:schemeClr val="bg1"/>
                      </a:solidFill>
                      <a:prstDash val="solid"/>
                      <a:round/>
                      <a:headEnd type="none" w="med" len="med"/>
                      <a:tailEnd type="none" w="med" len="med"/>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0000"/>
                  </a:ext>
                </a:extLst>
              </a:tr>
              <a:tr h="422501">
                <a:tc>
                  <a:txBody>
                    <a:bodyPr/>
                    <a:lstStyle/>
                    <a:p>
                      <a:r>
                        <a:rPr lang="en-US" sz="1600" dirty="0" smtClean="0"/>
                        <a:t>Proficiency</a:t>
                      </a:r>
                      <a:endParaRPr lang="en-US" sz="1600" dirty="0"/>
                    </a:p>
                  </a:txBody>
                  <a:tcP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dirty="0" smtClean="0"/>
                        <a:t>ELA, Math, and Science Proficiency</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smtClean="0"/>
                        <a:t>30%</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smtClean="0"/>
                        <a:t>30%</a:t>
                      </a:r>
                      <a:endParaRPr lang="en-US" sz="1600" dirty="0"/>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endParaRPr lang="en-US" sz="1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dirty="0" smtClean="0"/>
                    </a:p>
                  </a:txBody>
                  <a:tcP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0752">
                <a:tc rowSpan="2">
                  <a:txBody>
                    <a:bodyPr/>
                    <a:lstStyle/>
                    <a:p>
                      <a:r>
                        <a:rPr lang="en-US" sz="1600" dirty="0" smtClean="0"/>
                        <a:t>Growth</a:t>
                      </a:r>
                      <a:endParaRPr lang="en-US" sz="16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l"/>
                      <a:r>
                        <a:rPr lang="en-US" sz="1600" dirty="0" smtClean="0"/>
                        <a:t>SGP ELA</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15%</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30%</a:t>
                      </a:r>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490752">
                <a:tc vMerge="1">
                  <a:txBody>
                    <a:bodyPr/>
                    <a:lstStyle/>
                    <a:p>
                      <a:endParaRPr lang="en-US" sz="16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l"/>
                      <a:r>
                        <a:rPr lang="en-US" sz="1600" dirty="0" smtClean="0"/>
                        <a:t>School Level Change Algebra</a:t>
                      </a:r>
                      <a:r>
                        <a:rPr lang="en-US" sz="1600" baseline="0" dirty="0" smtClean="0"/>
                        <a:t> 2</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3D6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15%</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3D69B"/>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3D69B"/>
                    </a:solidFill>
                  </a:tcPr>
                </a:tc>
                <a:extLst>
                  <a:ext uri="{0D108BD9-81ED-4DB2-BD59-A6C34878D82A}">
                    <a16:rowId xmlns:a16="http://schemas.microsoft.com/office/drawing/2014/main" val="10004"/>
                  </a:ext>
                </a:extLst>
              </a:tr>
              <a:tr h="153547">
                <a:tc>
                  <a:txBody>
                    <a:bodyPr/>
                    <a:lstStyle/>
                    <a:p>
                      <a:endParaRPr lang="en-US" sz="1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 dirty="0"/>
                    </a:p>
                  </a:txBody>
                  <a:tcP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2501">
                <a:tc rowSpan="2">
                  <a:txBody>
                    <a:bodyPr/>
                    <a:lstStyle/>
                    <a:p>
                      <a:r>
                        <a:rPr lang="en-US" sz="1600" dirty="0" smtClean="0"/>
                        <a:t>ELL</a:t>
                      </a:r>
                      <a:endParaRPr lang="en-US" sz="16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r>
                        <a:rPr lang="en-US" sz="1600" dirty="0" smtClean="0"/>
                        <a:t>ELL Proficiency on AZELLA</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en-US" sz="1600" dirty="0" smtClean="0"/>
                        <a:t>5%</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rowSpan="2">
                  <a:txBody>
                    <a:bodyPr/>
                    <a:lstStyle/>
                    <a:p>
                      <a:pPr algn="ctr"/>
                      <a:r>
                        <a:rPr lang="en-US" sz="1600" dirty="0" smtClean="0"/>
                        <a:t>10%</a:t>
                      </a:r>
                      <a:endParaRPr lang="en-US" sz="16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6"/>
                  </a:ext>
                </a:extLst>
              </a:tr>
              <a:tr h="422501">
                <a:tc vMerge="1">
                  <a:txBody>
                    <a:bodyPr/>
                    <a:lstStyle/>
                    <a:p>
                      <a:endParaRPr lang="en-US" dirty="0"/>
                    </a:p>
                  </a:txBody>
                  <a:tcPr/>
                </a:tc>
                <a:tc>
                  <a:txBody>
                    <a:bodyPr/>
                    <a:lstStyle/>
                    <a:p>
                      <a:r>
                        <a:rPr lang="en-US" sz="1600" dirty="0" smtClean="0"/>
                        <a:t>ELL Growth on AZELLA</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600" dirty="0" smtClean="0"/>
                        <a:t>5%</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vMerge="1">
                  <a:txBody>
                    <a:bodyPr/>
                    <a:lstStyle/>
                    <a:p>
                      <a:endParaRPr lang="en-US" dirty="0"/>
                    </a:p>
                  </a:txBody>
                  <a:tcPr>
                    <a:solidFill>
                      <a:schemeClr val="accent6">
                        <a:lumMod val="60000"/>
                        <a:lumOff val="40000"/>
                      </a:schemeClr>
                    </a:solidFill>
                  </a:tcPr>
                </a:tc>
                <a:extLst>
                  <a:ext uri="{0D108BD9-81ED-4DB2-BD59-A6C34878D82A}">
                    <a16:rowId xmlns:a16="http://schemas.microsoft.com/office/drawing/2014/main" val="1000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 dirty="0"/>
                    </a:p>
                  </a:txBody>
                  <a:tcP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1692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College</a:t>
                      </a:r>
                      <a:r>
                        <a:rPr lang="en-US" sz="1600" baseline="0" dirty="0" smtClean="0"/>
                        <a:t> and Career Ready</a:t>
                      </a:r>
                      <a:endParaRPr lang="en-US" sz="16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r>
                        <a:rPr lang="en-US" sz="1600" dirty="0" smtClean="0"/>
                        <a:t>(</a:t>
                      </a:r>
                      <a:r>
                        <a:rPr lang="en-US" sz="1600" baseline="0" dirty="0" smtClean="0"/>
                        <a:t>College-Ready/Total # of Graduates) + (Career-Ready/Total # of Graduates)</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sz="1600" dirty="0" smtClean="0"/>
                        <a:t>15%</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sz="1600" dirty="0" smtClean="0"/>
                        <a:t>15%</a:t>
                      </a:r>
                      <a:endParaRPr lang="en-US" sz="16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09"/>
                  </a:ext>
                </a:extLst>
              </a:tr>
              <a:tr h="1204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38579">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Graduation Rate</a:t>
                      </a:r>
                      <a:endParaRPr lang="en-US" sz="16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r>
                        <a:rPr lang="en-US" sz="1600" dirty="0" smtClean="0"/>
                        <a:t>4-year</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600" dirty="0" smtClean="0"/>
                        <a:t>10% </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rowSpan="4">
                  <a:txBody>
                    <a:bodyPr/>
                    <a:lstStyle/>
                    <a:p>
                      <a:pPr algn="ctr"/>
                      <a:r>
                        <a:rPr lang="en-US" sz="1600" dirty="0" smtClean="0"/>
                        <a:t>15%</a:t>
                      </a:r>
                      <a:endParaRPr lang="en-US" sz="16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11"/>
                  </a:ext>
                </a:extLst>
              </a:tr>
              <a:tr h="338579">
                <a:tc vMerge="1">
                  <a:txBody>
                    <a:bodyPr/>
                    <a:lstStyle/>
                    <a:p>
                      <a:endParaRPr lang="en-US"/>
                    </a:p>
                  </a:txBody>
                  <a:tcPr/>
                </a:tc>
                <a:tc>
                  <a:txBody>
                    <a:bodyPr/>
                    <a:lstStyle/>
                    <a:p>
                      <a:r>
                        <a:rPr lang="en-US" sz="1600" dirty="0" smtClean="0"/>
                        <a:t>5-year</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600" dirty="0" smtClean="0"/>
                        <a:t>3%</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vMerge="1">
                  <a:txBody>
                    <a:bodyPr/>
                    <a:lstStyle/>
                    <a:p>
                      <a:pPr algn="ctr"/>
                      <a:endParaRPr lang="en-US" sz="16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12"/>
                  </a:ext>
                </a:extLst>
              </a:tr>
              <a:tr h="338579">
                <a:tc vMerge="1">
                  <a:txBody>
                    <a:bodyPr/>
                    <a:lstStyle/>
                    <a:p>
                      <a:endParaRPr lang="en-US"/>
                    </a:p>
                  </a:txBody>
                  <a:tcPr/>
                </a:tc>
                <a:tc>
                  <a:txBody>
                    <a:bodyPr/>
                    <a:lstStyle/>
                    <a:p>
                      <a:r>
                        <a:rPr lang="en-US" sz="1600" dirty="0" smtClean="0"/>
                        <a:t>6-year</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600" dirty="0" smtClean="0"/>
                        <a:t>1%</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vMerge="1">
                  <a:txBody>
                    <a:bodyPr/>
                    <a:lstStyle/>
                    <a:p>
                      <a:pPr algn="ctr"/>
                      <a:endParaRPr lang="en-US" sz="16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13"/>
                  </a:ext>
                </a:extLst>
              </a:tr>
              <a:tr h="338579">
                <a:tc vMerge="1">
                  <a:txBody>
                    <a:bodyPr/>
                    <a:lstStyle/>
                    <a:p>
                      <a:endParaRPr lang="en-US"/>
                    </a:p>
                  </a:txBody>
                  <a:tcPr/>
                </a:tc>
                <a:tc>
                  <a:txBody>
                    <a:bodyPr/>
                    <a:lstStyle/>
                    <a:p>
                      <a:r>
                        <a:rPr lang="en-US" sz="1600" dirty="0" smtClean="0"/>
                        <a:t>7-year</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600" dirty="0" smtClean="0"/>
                        <a:t>1%</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vMerge="1">
                  <a:txBody>
                    <a:bodyPr/>
                    <a:lstStyle/>
                    <a:p>
                      <a:pPr algn="ctr"/>
                      <a:endParaRPr lang="en-US" sz="16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893629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553998"/>
          </a:xfrm>
        </p:spPr>
        <p:txBody>
          <a:bodyPr/>
          <a:lstStyle/>
          <a:p>
            <a:pPr algn="ctr"/>
            <a:r>
              <a:rPr lang="en-US" dirty="0" smtClean="0"/>
              <a:t>Model 2</a:t>
            </a:r>
            <a:endParaRPr lang="en-US" dirty="0"/>
          </a:p>
        </p:txBody>
      </p:sp>
      <p:sp>
        <p:nvSpPr>
          <p:cNvPr id="3" name="Text Placeholder 2"/>
          <p:cNvSpPr>
            <a:spLocks noGrp="1"/>
          </p:cNvSpPr>
          <p:nvPr>
            <p:ph type="body" idx="1"/>
          </p:nvPr>
        </p:nvSpPr>
        <p:spPr>
          <a:xfrm>
            <a:off x="231140" y="1224707"/>
            <a:ext cx="8681719" cy="276999"/>
          </a:xfrm>
        </p:spPr>
        <p:txBody>
          <a:bodyPr/>
          <a:lstStyle/>
          <a:p>
            <a:endParaRPr lang="en-US" dirty="0"/>
          </a:p>
        </p:txBody>
      </p:sp>
      <p:pic>
        <p:nvPicPr>
          <p:cNvPr id="8194" name="Picture 16" descr="image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89405"/>
            <a:ext cx="7677150" cy="613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411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553998"/>
          </a:xfrm>
        </p:spPr>
        <p:txBody>
          <a:bodyPr/>
          <a:lstStyle/>
          <a:p>
            <a:pPr algn="ctr"/>
            <a:r>
              <a:rPr lang="en-US" dirty="0" smtClean="0"/>
              <a:t>Model 2: Projected Letter Grades</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677703733"/>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676400" y="3733800"/>
            <a:ext cx="533400" cy="369332"/>
          </a:xfrm>
          <a:prstGeom prst="rect">
            <a:avLst/>
          </a:prstGeom>
          <a:noFill/>
        </p:spPr>
        <p:txBody>
          <a:bodyPr wrap="square" rtlCol="0">
            <a:spAutoFit/>
          </a:bodyPr>
          <a:lstStyle/>
          <a:p>
            <a:pPr algn="ctr"/>
            <a:r>
              <a:rPr lang="en-US" dirty="0" smtClean="0"/>
              <a:t>55</a:t>
            </a:r>
            <a:endParaRPr lang="en-US" dirty="0"/>
          </a:p>
        </p:txBody>
      </p:sp>
      <p:sp>
        <p:nvSpPr>
          <p:cNvPr id="5" name="TextBox 4"/>
          <p:cNvSpPr txBox="1"/>
          <p:nvPr/>
        </p:nvSpPr>
        <p:spPr>
          <a:xfrm>
            <a:off x="3657600" y="2590800"/>
            <a:ext cx="533400" cy="369332"/>
          </a:xfrm>
          <a:prstGeom prst="rect">
            <a:avLst/>
          </a:prstGeom>
          <a:noFill/>
        </p:spPr>
        <p:txBody>
          <a:bodyPr wrap="square" rtlCol="0">
            <a:spAutoFit/>
          </a:bodyPr>
          <a:lstStyle/>
          <a:p>
            <a:pPr algn="ctr"/>
            <a:r>
              <a:rPr lang="en-US" dirty="0" smtClean="0"/>
              <a:t>77</a:t>
            </a:r>
            <a:endParaRPr lang="en-US" dirty="0"/>
          </a:p>
        </p:txBody>
      </p:sp>
      <p:sp>
        <p:nvSpPr>
          <p:cNvPr id="6" name="TextBox 5"/>
          <p:cNvSpPr txBox="1"/>
          <p:nvPr/>
        </p:nvSpPr>
        <p:spPr>
          <a:xfrm>
            <a:off x="5715000" y="2667000"/>
            <a:ext cx="533400" cy="369332"/>
          </a:xfrm>
          <a:prstGeom prst="rect">
            <a:avLst/>
          </a:prstGeom>
          <a:noFill/>
        </p:spPr>
        <p:txBody>
          <a:bodyPr wrap="square" rtlCol="0">
            <a:spAutoFit/>
          </a:bodyPr>
          <a:lstStyle/>
          <a:p>
            <a:pPr algn="ctr"/>
            <a:r>
              <a:rPr lang="en-US" dirty="0" smtClean="0"/>
              <a:t>75</a:t>
            </a:r>
            <a:endParaRPr lang="en-US" dirty="0"/>
          </a:p>
        </p:txBody>
      </p:sp>
      <p:sp>
        <p:nvSpPr>
          <p:cNvPr id="7" name="TextBox 6"/>
          <p:cNvSpPr txBox="1"/>
          <p:nvPr/>
        </p:nvSpPr>
        <p:spPr>
          <a:xfrm>
            <a:off x="7696200" y="2057400"/>
            <a:ext cx="533400" cy="369332"/>
          </a:xfrm>
          <a:prstGeom prst="rect">
            <a:avLst/>
          </a:prstGeom>
          <a:noFill/>
        </p:spPr>
        <p:txBody>
          <a:bodyPr wrap="square" rtlCol="0">
            <a:spAutoFit/>
          </a:bodyPr>
          <a:lstStyle/>
          <a:p>
            <a:pPr algn="ctr"/>
            <a:r>
              <a:rPr lang="en-US" dirty="0" smtClean="0"/>
              <a:t>88</a:t>
            </a:r>
            <a:endParaRPr lang="en-US" dirty="0"/>
          </a:p>
        </p:txBody>
      </p:sp>
    </p:spTree>
    <p:extLst>
      <p:ext uri="{BB962C8B-B14F-4D97-AF65-F5344CB8AC3E}">
        <p14:creationId xmlns:p14="http://schemas.microsoft.com/office/powerpoint/2010/main" val="468929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553998"/>
          </a:xfrm>
        </p:spPr>
        <p:txBody>
          <a:bodyPr/>
          <a:lstStyle/>
          <a:p>
            <a:pPr algn="ctr"/>
            <a:r>
              <a:rPr lang="en-US" dirty="0" smtClean="0"/>
              <a:t>Model 2: Non-Title I vs. Title I</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046245900"/>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1515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1107996"/>
          </a:xfrm>
        </p:spPr>
        <p:txBody>
          <a:bodyPr/>
          <a:lstStyle/>
          <a:p>
            <a:pPr algn="ctr"/>
            <a:r>
              <a:rPr lang="en-US" dirty="0" smtClean="0"/>
              <a:t>Model 2: Title I Schools Letter Grades for FY 14 and FY 16</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284765322"/>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3581400"/>
            <a:ext cx="7524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317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1107996"/>
          </a:xfrm>
        </p:spPr>
        <p:txBody>
          <a:bodyPr/>
          <a:lstStyle/>
          <a:p>
            <a:pPr algn="ctr"/>
            <a:r>
              <a:rPr lang="en-US" dirty="0"/>
              <a:t>Model 2: </a:t>
            </a:r>
            <a:r>
              <a:rPr lang="en-US" dirty="0" smtClean="0"/>
              <a:t>Non-Title </a:t>
            </a:r>
            <a:r>
              <a:rPr lang="en-US" dirty="0"/>
              <a:t>I Schools Letter Grades for FY 14 and FY 16</a:t>
            </a:r>
          </a:p>
        </p:txBody>
      </p:sp>
      <p:graphicFrame>
        <p:nvGraphicFramePr>
          <p:cNvPr id="3" name="Chart 2"/>
          <p:cNvGraphicFramePr>
            <a:graphicFrameLocks/>
          </p:cNvGraphicFramePr>
          <p:nvPr>
            <p:extLst>
              <p:ext uri="{D42A27DB-BD31-4B8C-83A1-F6EECF244321}">
                <p14:modId xmlns:p14="http://schemas.microsoft.com/office/powerpoint/2010/main" val="280575832"/>
              </p:ext>
            </p:extLst>
          </p:nvPr>
        </p:nvGraphicFramePr>
        <p:xfrm>
          <a:off x="0" y="1143000"/>
          <a:ext cx="9144000" cy="5714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4430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861774"/>
          </a:xfrm>
        </p:spPr>
        <p:txBody>
          <a:bodyPr/>
          <a:lstStyle/>
          <a:p>
            <a:pPr algn="ctr"/>
            <a:r>
              <a:rPr lang="en-US" sz="2800" dirty="0" smtClean="0"/>
              <a:t>Model 2: Letter </a:t>
            </a:r>
            <a:r>
              <a:rPr lang="en-US" sz="2800" dirty="0"/>
              <a:t>Grade by Percentage of Free </a:t>
            </a:r>
            <a:r>
              <a:rPr lang="en-US" sz="2800" dirty="0" smtClean="0"/>
              <a:t>and </a:t>
            </a:r>
            <a:r>
              <a:rPr lang="en-US" sz="2800" dirty="0"/>
              <a:t>Reduced Lunch Students</a:t>
            </a:r>
          </a:p>
        </p:txBody>
      </p:sp>
      <p:graphicFrame>
        <p:nvGraphicFramePr>
          <p:cNvPr id="3" name="Chart 2"/>
          <p:cNvGraphicFramePr>
            <a:graphicFrameLocks/>
          </p:cNvGraphicFramePr>
          <p:nvPr>
            <p:extLst>
              <p:ext uri="{D42A27DB-BD31-4B8C-83A1-F6EECF244321}">
                <p14:modId xmlns:p14="http://schemas.microsoft.com/office/powerpoint/2010/main" val="2255215444"/>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6063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4027757543"/>
              </p:ext>
            </p:extLst>
          </p:nvPr>
        </p:nvGraphicFramePr>
        <p:xfrm>
          <a:off x="250092" y="1174668"/>
          <a:ext cx="8534400" cy="5513648"/>
        </p:xfrm>
        <a:graphic>
          <a:graphicData uri="http://schemas.openxmlformats.org/drawingml/2006/table">
            <a:tbl>
              <a:tblPr firstRow="1" bandRow="1">
                <a:tableStyleId>{5C22544A-7EE6-4342-B048-85BDC9FD1C3A}</a:tableStyleId>
              </a:tblPr>
              <a:tblGrid>
                <a:gridCol w="1823966">
                  <a:extLst>
                    <a:ext uri="{9D8B030D-6E8A-4147-A177-3AD203B41FA5}">
                      <a16:colId xmlns:a16="http://schemas.microsoft.com/office/drawing/2014/main" val="20000"/>
                    </a:ext>
                  </a:extLst>
                </a:gridCol>
                <a:gridCol w="3596471">
                  <a:extLst>
                    <a:ext uri="{9D8B030D-6E8A-4147-A177-3AD203B41FA5}">
                      <a16:colId xmlns:a16="http://schemas.microsoft.com/office/drawing/2014/main" val="20001"/>
                    </a:ext>
                  </a:extLst>
                </a:gridCol>
                <a:gridCol w="1451845">
                  <a:extLst>
                    <a:ext uri="{9D8B030D-6E8A-4147-A177-3AD203B41FA5}">
                      <a16:colId xmlns:a16="http://schemas.microsoft.com/office/drawing/2014/main" val="20002"/>
                    </a:ext>
                  </a:extLst>
                </a:gridCol>
                <a:gridCol w="1662118">
                  <a:extLst>
                    <a:ext uri="{9D8B030D-6E8A-4147-A177-3AD203B41FA5}">
                      <a16:colId xmlns:a16="http://schemas.microsoft.com/office/drawing/2014/main" val="20003"/>
                    </a:ext>
                  </a:extLst>
                </a:gridCol>
              </a:tblGrid>
              <a:tr h="422501">
                <a:tc>
                  <a:txBody>
                    <a:bodyPr/>
                    <a:lstStyle/>
                    <a:p>
                      <a:r>
                        <a:rPr lang="en-US" dirty="0" smtClean="0"/>
                        <a:t>Category</a:t>
                      </a:r>
                      <a:endParaRPr lang="en-US" dirty="0"/>
                    </a:p>
                  </a:txBody>
                  <a:tcPr>
                    <a:lnL w="12700" cmpd="sng">
                      <a:noFill/>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en-US" dirty="0" smtClean="0"/>
                        <a:t>Component</a:t>
                      </a: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en-US" dirty="0" smtClean="0"/>
                        <a:t>Weight</a:t>
                      </a: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en-US" dirty="0" smtClean="0"/>
                        <a:t>Points/Percent</a:t>
                      </a:r>
                      <a:endParaRPr lang="en-US" dirty="0"/>
                    </a:p>
                  </a:txBody>
                  <a:tcPr>
                    <a:lnL w="76200" cap="flat" cmpd="sng" algn="ctr">
                      <a:solidFill>
                        <a:schemeClr val="bg1"/>
                      </a:solidFill>
                      <a:prstDash val="solid"/>
                      <a:round/>
                      <a:headEnd type="none" w="med" len="med"/>
                      <a:tailEnd type="none" w="med" len="med"/>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0000"/>
                  </a:ext>
                </a:extLst>
              </a:tr>
              <a:tr h="422501">
                <a:tc>
                  <a:txBody>
                    <a:bodyPr/>
                    <a:lstStyle/>
                    <a:p>
                      <a:r>
                        <a:rPr lang="en-US" sz="1600" dirty="0" smtClean="0"/>
                        <a:t>Proficiency</a:t>
                      </a:r>
                      <a:endParaRPr lang="en-US" sz="1600" dirty="0"/>
                    </a:p>
                  </a:txBody>
                  <a:tcP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dirty="0" smtClean="0"/>
                        <a:t>ELA, Math, and Science Proficiency</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smtClean="0"/>
                        <a:t>40%</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smtClean="0"/>
                        <a:t>40%</a:t>
                      </a:r>
                      <a:endParaRPr lang="en-US" sz="1600" dirty="0"/>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endParaRPr lang="en-US" sz="5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5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500" dirty="0" smtClean="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500" dirty="0" smtClean="0"/>
                    </a:p>
                  </a:txBody>
                  <a:tcP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0752">
                <a:tc>
                  <a:txBody>
                    <a:bodyPr/>
                    <a:lstStyle/>
                    <a:p>
                      <a:r>
                        <a:rPr lang="en-US" sz="1600" dirty="0" smtClean="0"/>
                        <a:t>Growth</a:t>
                      </a:r>
                      <a:endParaRPr lang="en-US" sz="1600" dirty="0"/>
                    </a:p>
                  </a:txBody>
                  <a:tcPr anchor="ct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l"/>
                      <a:r>
                        <a:rPr lang="en-US" sz="1600" dirty="0" smtClean="0"/>
                        <a:t>ELA </a:t>
                      </a:r>
                      <a:r>
                        <a:rPr lang="en-US" sz="1600" baseline="0" dirty="0" smtClean="0"/>
                        <a:t>and </a:t>
                      </a:r>
                      <a:r>
                        <a:rPr lang="en-US" sz="1600" dirty="0" smtClean="0"/>
                        <a:t>Math Scale Score Change</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20%</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20%</a:t>
                      </a:r>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153547">
                <a:tc>
                  <a:txBody>
                    <a:bodyPr/>
                    <a:lstStyle/>
                    <a:p>
                      <a:endParaRPr lang="en-US" sz="5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5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5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500" dirty="0"/>
                    </a:p>
                  </a:txBody>
                  <a:tcP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2501">
                <a:tc rowSpan="2">
                  <a:txBody>
                    <a:bodyPr/>
                    <a:lstStyle/>
                    <a:p>
                      <a:r>
                        <a:rPr lang="en-US" sz="1600" dirty="0" smtClean="0"/>
                        <a:t>ELL</a:t>
                      </a:r>
                      <a:endParaRPr lang="en-US" sz="16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r>
                        <a:rPr lang="en-US" sz="1600" dirty="0" smtClean="0"/>
                        <a:t>ELL Proficiency on AZELLA</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en-US" sz="1600" dirty="0" smtClean="0"/>
                        <a:t>5%</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rowSpan="2">
                  <a:txBody>
                    <a:bodyPr/>
                    <a:lstStyle/>
                    <a:p>
                      <a:pPr algn="ctr"/>
                      <a:r>
                        <a:rPr lang="en-US" sz="1600" dirty="0" smtClean="0"/>
                        <a:t>10%</a:t>
                      </a:r>
                      <a:endParaRPr lang="en-US" sz="16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5"/>
                  </a:ext>
                </a:extLst>
              </a:tr>
              <a:tr h="422501">
                <a:tc vMerge="1">
                  <a:txBody>
                    <a:bodyPr/>
                    <a:lstStyle/>
                    <a:p>
                      <a:endParaRPr lang="en-US" dirty="0"/>
                    </a:p>
                  </a:txBody>
                  <a:tcPr/>
                </a:tc>
                <a:tc>
                  <a:txBody>
                    <a:bodyPr/>
                    <a:lstStyle/>
                    <a:p>
                      <a:r>
                        <a:rPr lang="en-US" sz="1600" dirty="0" smtClean="0"/>
                        <a:t>ELL Growth on AZELLA</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600" dirty="0" smtClean="0"/>
                        <a:t>5%</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vMerge="1">
                  <a:txBody>
                    <a:bodyPr/>
                    <a:lstStyle/>
                    <a:p>
                      <a:endParaRPr lang="en-US" dirty="0"/>
                    </a:p>
                  </a:txBody>
                  <a:tcPr>
                    <a:solidFill>
                      <a:schemeClr val="accent6">
                        <a:lumMod val="60000"/>
                        <a:lumOff val="40000"/>
                      </a:schemeClr>
                    </a:solidFill>
                  </a:tcPr>
                </a:tc>
                <a:extLst>
                  <a:ext uri="{0D108BD9-81ED-4DB2-BD59-A6C34878D82A}">
                    <a16:rowId xmlns:a16="http://schemas.microsoft.com/office/drawing/2014/main" val="10006"/>
                  </a:ext>
                </a:extLst>
              </a:tr>
              <a:tr h="195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5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5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5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500" dirty="0"/>
                    </a:p>
                  </a:txBody>
                  <a:tcP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1692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College</a:t>
                      </a:r>
                      <a:r>
                        <a:rPr lang="en-US" sz="1600" baseline="0" dirty="0" smtClean="0"/>
                        <a:t> and Career Ready</a:t>
                      </a:r>
                      <a:endParaRPr lang="en-US" sz="16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r>
                        <a:rPr lang="en-US" sz="1600" dirty="0" smtClean="0"/>
                        <a:t>(</a:t>
                      </a:r>
                      <a:r>
                        <a:rPr lang="en-US" sz="1600" baseline="0" dirty="0" smtClean="0"/>
                        <a:t>College-Ready/Total # of Graduates) + (Career-Ready/Total # of Graduates)</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sz="1600" dirty="0" smtClean="0"/>
                        <a:t>15%</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sz="1600" dirty="0" smtClean="0"/>
                        <a:t>15%</a:t>
                      </a:r>
                      <a:endParaRPr lang="en-US" sz="16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08"/>
                  </a:ext>
                </a:extLst>
              </a:tr>
              <a:tr h="27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5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5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5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5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38579">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Graduation Rate</a:t>
                      </a:r>
                      <a:endParaRPr lang="en-US" sz="16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r>
                        <a:rPr lang="en-US" sz="1600" dirty="0" smtClean="0"/>
                        <a:t>4-year</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600" dirty="0" smtClean="0"/>
                        <a:t>10%</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rowSpan="4">
                  <a:txBody>
                    <a:bodyPr/>
                    <a:lstStyle/>
                    <a:p>
                      <a:pPr algn="ctr"/>
                      <a:r>
                        <a:rPr lang="en-US" sz="1600" dirty="0" smtClean="0"/>
                        <a:t>15%</a:t>
                      </a:r>
                      <a:endParaRPr lang="en-US" sz="16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10"/>
                  </a:ext>
                </a:extLst>
              </a:tr>
              <a:tr h="338579">
                <a:tc vMerge="1">
                  <a:txBody>
                    <a:bodyPr/>
                    <a:lstStyle/>
                    <a:p>
                      <a:endParaRPr lang="en-US"/>
                    </a:p>
                  </a:txBody>
                  <a:tcPr/>
                </a:tc>
                <a:tc>
                  <a:txBody>
                    <a:bodyPr/>
                    <a:lstStyle/>
                    <a:p>
                      <a:r>
                        <a:rPr lang="en-US" sz="1600" dirty="0" smtClean="0"/>
                        <a:t>5-year</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600" dirty="0" smtClean="0"/>
                        <a:t>3%</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11"/>
                  </a:ext>
                </a:extLst>
              </a:tr>
              <a:tr h="338579">
                <a:tc vMerge="1">
                  <a:txBody>
                    <a:bodyPr/>
                    <a:lstStyle/>
                    <a:p>
                      <a:endParaRPr lang="en-US"/>
                    </a:p>
                  </a:txBody>
                  <a:tcPr/>
                </a:tc>
                <a:tc>
                  <a:txBody>
                    <a:bodyPr/>
                    <a:lstStyle/>
                    <a:p>
                      <a:r>
                        <a:rPr lang="en-US" sz="1600" dirty="0" smtClean="0"/>
                        <a:t>6-year</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600" dirty="0" smtClean="0"/>
                        <a:t>1%</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vMerge="1">
                  <a:txBody>
                    <a:bodyPr/>
                    <a:lstStyle/>
                    <a:p>
                      <a:endParaRPr lang="en-US"/>
                    </a:p>
                  </a:txBody>
                  <a:tcPr/>
                </a:tc>
                <a:extLst>
                  <a:ext uri="{0D108BD9-81ED-4DB2-BD59-A6C34878D82A}">
                    <a16:rowId xmlns:a16="http://schemas.microsoft.com/office/drawing/2014/main" val="10012"/>
                  </a:ext>
                </a:extLst>
              </a:tr>
              <a:tr h="338579">
                <a:tc vMerge="1">
                  <a:txBody>
                    <a:bodyPr/>
                    <a:lstStyle/>
                    <a:p>
                      <a:endParaRPr lang="en-US"/>
                    </a:p>
                  </a:txBody>
                  <a:tcPr/>
                </a:tc>
                <a:tc>
                  <a:txBody>
                    <a:bodyPr/>
                    <a:lstStyle/>
                    <a:p>
                      <a:r>
                        <a:rPr lang="en-US" sz="1600" dirty="0" smtClean="0"/>
                        <a:t>7-year</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600" dirty="0" smtClean="0"/>
                        <a:t>1%</a:t>
                      </a:r>
                      <a:endParaRPr lang="en-US"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13"/>
                  </a:ext>
                </a:extLst>
              </a:tr>
            </a:tbl>
          </a:graphicData>
        </a:graphic>
      </p:graphicFrame>
      <p:sp>
        <p:nvSpPr>
          <p:cNvPr id="5" name="TextBox 4"/>
          <p:cNvSpPr txBox="1"/>
          <p:nvPr/>
        </p:nvSpPr>
        <p:spPr>
          <a:xfrm>
            <a:off x="228600" y="26894"/>
            <a:ext cx="8686800" cy="584775"/>
          </a:xfrm>
          <a:prstGeom prst="rect">
            <a:avLst/>
          </a:prstGeom>
          <a:noFill/>
        </p:spPr>
        <p:txBody>
          <a:bodyPr wrap="square" rtlCol="0">
            <a:spAutoFit/>
          </a:bodyPr>
          <a:lstStyle/>
          <a:p>
            <a:pPr algn="ctr"/>
            <a:r>
              <a:rPr lang="en-US" sz="3200" b="1" dirty="0" smtClean="0">
                <a:solidFill>
                  <a:srgbClr val="FFC000"/>
                </a:solidFill>
                <a:latin typeface="Arial Black" panose="020B0A04020102020204" pitchFamily="34" charset="0"/>
                <a:cs typeface="Arial" panose="020B0604020202020204" pitchFamily="34" charset="0"/>
              </a:rPr>
              <a:t>Model 3: Scale Score Change</a:t>
            </a:r>
            <a:endParaRPr lang="en-US" sz="3200" b="1" dirty="0">
              <a:solidFill>
                <a:srgbClr val="FFC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893629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noFill/>
        </p:spPr>
        <p:txBody>
          <a:bodyPr wrap="square" rtlCol="0">
            <a:spAutoFit/>
          </a:bodyPr>
          <a:lstStyle/>
          <a:p>
            <a:pPr algn="ctr"/>
            <a:r>
              <a:rPr lang="en-US" sz="4000" dirty="0" smtClean="0">
                <a:solidFill>
                  <a:srgbClr val="FFC000"/>
                </a:solidFill>
                <a:latin typeface="Arial Black" panose="020B0A04020102020204" pitchFamily="34" charset="0"/>
              </a:rPr>
              <a:t>Model 3</a:t>
            </a:r>
            <a:endParaRPr lang="en-US" sz="4000" dirty="0">
              <a:solidFill>
                <a:srgbClr val="FFC000"/>
              </a:solidFill>
              <a:latin typeface="Arial Black" panose="020B0A0402010202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75483"/>
            <a:ext cx="7105994" cy="56825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81400" y="6477000"/>
            <a:ext cx="1371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939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553998"/>
          </a:xfrm>
        </p:spPr>
        <p:txBody>
          <a:bodyPr/>
          <a:lstStyle/>
          <a:p>
            <a:pPr algn="ctr"/>
            <a:r>
              <a:rPr lang="en-US" dirty="0" smtClean="0"/>
              <a:t>K-8 Business Rules</a:t>
            </a:r>
            <a:endParaRPr lang="en-US" dirty="0"/>
          </a:p>
        </p:txBody>
      </p:sp>
      <p:sp>
        <p:nvSpPr>
          <p:cNvPr id="3" name="Text Placeholder 2"/>
          <p:cNvSpPr>
            <a:spLocks noGrp="1"/>
          </p:cNvSpPr>
          <p:nvPr>
            <p:ph type="body" idx="1"/>
          </p:nvPr>
        </p:nvSpPr>
        <p:spPr>
          <a:xfrm>
            <a:off x="457200" y="1295399"/>
            <a:ext cx="8455659" cy="4585871"/>
          </a:xfrm>
        </p:spPr>
        <p:txBody>
          <a:bodyPr/>
          <a:lstStyle/>
          <a:p>
            <a:r>
              <a:rPr lang="en-US" sz="2400" dirty="0" smtClean="0"/>
              <a:t>Business Rules</a:t>
            </a:r>
            <a:r>
              <a:rPr lang="en-US" dirty="0" smtClean="0"/>
              <a:t>	</a:t>
            </a:r>
          </a:p>
          <a:p>
            <a:pPr marL="742950" lvl="1" indent="-285750">
              <a:buFont typeface="Arial" panose="020B0604020202020204" pitchFamily="34" charset="0"/>
              <a:buChar char="•"/>
            </a:pPr>
            <a:r>
              <a:rPr lang="en-US" dirty="0" smtClean="0"/>
              <a:t>Only included schools who served grades 3-8. </a:t>
            </a:r>
          </a:p>
          <a:p>
            <a:pPr marL="742950" lvl="1" indent="-285750">
              <a:buFont typeface="Arial" panose="020B0604020202020204" pitchFamily="34" charset="0"/>
              <a:buChar char="•"/>
            </a:pPr>
            <a:r>
              <a:rPr lang="en-US" dirty="0" smtClean="0"/>
              <a:t>Used FY16 data unless the calculation (i.e., growth, B25, T25) required two years in which case we also included FY15 data.</a:t>
            </a:r>
          </a:p>
          <a:p>
            <a:pPr marL="742950" lvl="1" indent="-285750">
              <a:buFont typeface="Arial" panose="020B0604020202020204" pitchFamily="34" charset="0"/>
              <a:buChar char="•"/>
            </a:pPr>
            <a:r>
              <a:rPr lang="en-US" dirty="0" smtClean="0"/>
              <a:t>FAY data only.</a:t>
            </a:r>
          </a:p>
          <a:p>
            <a:pPr marL="742950" lvl="1" indent="-285750">
              <a:buFont typeface="Arial" panose="020B0604020202020204" pitchFamily="34" charset="0"/>
              <a:buChar char="•"/>
            </a:pPr>
            <a:r>
              <a:rPr lang="en-US" dirty="0" smtClean="0"/>
              <a:t>8</a:t>
            </a:r>
            <a:r>
              <a:rPr lang="en-US" baseline="30000" dirty="0" smtClean="0"/>
              <a:t>th</a:t>
            </a:r>
            <a:r>
              <a:rPr lang="en-US" dirty="0" smtClean="0"/>
              <a:t> grade students who took a HS EOC math assessment were utilized for calculations. </a:t>
            </a:r>
          </a:p>
          <a:p>
            <a:pPr marL="742950" lvl="1" indent="-285750">
              <a:buFont typeface="Arial" panose="020B0604020202020204" pitchFamily="34" charset="0"/>
              <a:buChar char="•"/>
            </a:pPr>
            <a:r>
              <a:rPr lang="en-US" dirty="0" smtClean="0"/>
              <a:t>All tests needed to have a valid test score in order to be counted.</a:t>
            </a:r>
          </a:p>
          <a:p>
            <a:pPr marL="742950" lvl="1" indent="-285750">
              <a:buFont typeface="Arial" panose="020B0604020202020204" pitchFamily="34" charset="0"/>
              <a:buChar char="•"/>
            </a:pPr>
            <a:r>
              <a:rPr lang="en-US" dirty="0" smtClean="0"/>
              <a:t>All proficiency calculations utilized the adjusted 95% denominator per ESSA if the school tested less than 95% of students.</a:t>
            </a:r>
          </a:p>
          <a:p>
            <a:pPr marL="742950" lvl="1" indent="-285750">
              <a:buFont typeface="Arial" panose="020B0604020202020204" pitchFamily="34" charset="0"/>
              <a:buChar char="•"/>
            </a:pPr>
            <a:r>
              <a:rPr lang="en-US" dirty="0" smtClean="0"/>
              <a:t>If a school did not meet the n count of 20 for ELLs, the school was rated out of 90 points rather than 100. </a:t>
            </a:r>
          </a:p>
          <a:p>
            <a:pPr marL="742950" lvl="1" indent="-285750">
              <a:buFont typeface="Arial" panose="020B0604020202020204" pitchFamily="34" charset="0"/>
              <a:buChar char="•"/>
            </a:pPr>
            <a:r>
              <a:rPr lang="en-US" dirty="0"/>
              <a:t>Excluded schools with less than </a:t>
            </a:r>
            <a:r>
              <a:rPr lang="en-US" dirty="0" smtClean="0"/>
              <a:t>30 </a:t>
            </a:r>
            <a:r>
              <a:rPr lang="en-US" dirty="0"/>
              <a:t>test records (i.e., small schools</a:t>
            </a:r>
            <a:r>
              <a:rPr lang="en-US" dirty="0" smtClean="0"/>
              <a:t>), alternative schools, AOIs, k-12 schools, and k-2 schools </a:t>
            </a:r>
            <a:r>
              <a:rPr lang="en-US" dirty="0"/>
              <a:t>from the </a:t>
            </a:r>
            <a:r>
              <a:rPr lang="en-US" dirty="0" smtClean="0"/>
              <a:t>analysis.</a:t>
            </a:r>
          </a:p>
          <a:p>
            <a:pPr marL="742950" lvl="1" indent="-285750">
              <a:buFont typeface="Arial" panose="020B0604020202020204" pitchFamily="34" charset="0"/>
              <a:buChar char="•"/>
            </a:pPr>
            <a:endParaRPr lang="en-US" sz="1600" b="1" dirty="0" smtClean="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692225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553998"/>
          </a:xfrm>
        </p:spPr>
        <p:txBody>
          <a:bodyPr/>
          <a:lstStyle/>
          <a:p>
            <a:pPr algn="ctr"/>
            <a:r>
              <a:rPr lang="en-US" dirty="0"/>
              <a:t>Model </a:t>
            </a:r>
            <a:r>
              <a:rPr lang="en-US" dirty="0" smtClean="0"/>
              <a:t>3: Projected Letter Grades</a:t>
            </a:r>
            <a:endParaRPr lang="en-US" dirty="0"/>
          </a:p>
        </p:txBody>
      </p:sp>
      <p:sp>
        <p:nvSpPr>
          <p:cNvPr id="3" name="Text Placeholder 2"/>
          <p:cNvSpPr>
            <a:spLocks noGrp="1"/>
          </p:cNvSpPr>
          <p:nvPr>
            <p:ph type="body" idx="1"/>
          </p:nvPr>
        </p:nvSpPr>
        <p:spPr>
          <a:xfrm>
            <a:off x="228600" y="1295400"/>
            <a:ext cx="8681719" cy="307777"/>
          </a:xfrm>
        </p:spPr>
        <p:txBody>
          <a:bodyPr/>
          <a:lstStyle/>
          <a:p>
            <a:pPr algn="ctr"/>
            <a:r>
              <a:rPr lang="en-US" sz="2000" dirty="0" smtClean="0"/>
              <a:t>70% or higher total points = A, 60-69% = B, 50-59% = C, below 50% = D</a:t>
            </a:r>
            <a:endParaRPr lang="en-US" sz="2000" dirty="0"/>
          </a:p>
        </p:txBody>
      </p:sp>
      <p:graphicFrame>
        <p:nvGraphicFramePr>
          <p:cNvPr id="10" name="Chart 9"/>
          <p:cNvGraphicFramePr>
            <a:graphicFrameLocks/>
          </p:cNvGraphicFramePr>
          <p:nvPr>
            <p:extLst>
              <p:ext uri="{D42A27DB-BD31-4B8C-83A1-F6EECF244321}">
                <p14:modId xmlns:p14="http://schemas.microsoft.com/office/powerpoint/2010/main" val="20820453"/>
              </p:ext>
            </p:extLst>
          </p:nvPr>
        </p:nvGraphicFramePr>
        <p:xfrm>
          <a:off x="204355" y="1981200"/>
          <a:ext cx="89154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3855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noFill/>
        </p:spPr>
        <p:txBody>
          <a:bodyPr wrap="square" rtlCol="0">
            <a:spAutoFit/>
          </a:bodyPr>
          <a:lstStyle/>
          <a:p>
            <a:pPr algn="ctr"/>
            <a:r>
              <a:rPr lang="en-US" sz="3600" dirty="0" smtClean="0">
                <a:solidFill>
                  <a:srgbClr val="FFC000"/>
                </a:solidFill>
                <a:latin typeface="Arial Black" panose="020B0A04020102020204" pitchFamily="34" charset="0"/>
              </a:rPr>
              <a:t>Model 3: Non-Title I vs. Title I</a:t>
            </a:r>
            <a:endParaRPr lang="en-US" sz="3600" dirty="0">
              <a:solidFill>
                <a:srgbClr val="FFC000"/>
              </a:solidFill>
              <a:latin typeface="Arial Black" panose="020B0A04020102020204" pitchFamily="34" charset="0"/>
            </a:endParaRPr>
          </a:p>
        </p:txBody>
      </p:sp>
      <p:graphicFrame>
        <p:nvGraphicFramePr>
          <p:cNvPr id="3" name="Chart 2"/>
          <p:cNvGraphicFramePr>
            <a:graphicFrameLocks/>
          </p:cNvGraphicFramePr>
          <p:nvPr>
            <p:extLst>
              <p:ext uri="{D42A27DB-BD31-4B8C-83A1-F6EECF244321}">
                <p14:modId xmlns:p14="http://schemas.microsoft.com/office/powerpoint/2010/main" val="2034647313"/>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3589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90528100"/>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154939" y="81572"/>
            <a:ext cx="8834120" cy="1107996"/>
          </a:xfrm>
        </p:spPr>
        <p:txBody>
          <a:bodyPr/>
          <a:lstStyle/>
          <a:p>
            <a:pPr algn="ctr"/>
            <a:r>
              <a:rPr lang="en-US" dirty="0" smtClean="0"/>
              <a:t>Model 3: </a:t>
            </a:r>
            <a:r>
              <a:rPr lang="en-US" dirty="0"/>
              <a:t>Title I Schools Letter Grades for FY 14 and FY 16</a:t>
            </a:r>
            <a:r>
              <a:rPr lang="en-US" dirty="0" smtClean="0"/>
              <a:t> </a:t>
            </a:r>
            <a:endParaRPr lang="en-US" dirty="0"/>
          </a:p>
        </p:txBody>
      </p:sp>
    </p:spTree>
    <p:extLst>
      <p:ext uri="{BB962C8B-B14F-4D97-AF65-F5344CB8AC3E}">
        <p14:creationId xmlns:p14="http://schemas.microsoft.com/office/powerpoint/2010/main" val="435059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861774"/>
          </a:xfrm>
        </p:spPr>
        <p:txBody>
          <a:bodyPr/>
          <a:lstStyle/>
          <a:p>
            <a:pPr algn="ctr"/>
            <a:r>
              <a:rPr lang="en-US" sz="2800" dirty="0" smtClean="0"/>
              <a:t>Model 3: Letter </a:t>
            </a:r>
            <a:r>
              <a:rPr lang="en-US" sz="2800" dirty="0"/>
              <a:t>Grade by Percentage of Free </a:t>
            </a:r>
            <a:r>
              <a:rPr lang="en-US" sz="2800" dirty="0" smtClean="0"/>
              <a:t>and </a:t>
            </a:r>
            <a:r>
              <a:rPr lang="en-US" sz="2800" dirty="0"/>
              <a:t>Reduced Lunch Students</a:t>
            </a:r>
          </a:p>
        </p:txBody>
      </p:sp>
      <p:graphicFrame>
        <p:nvGraphicFramePr>
          <p:cNvPr id="3" name="Chart 2"/>
          <p:cNvGraphicFramePr>
            <a:graphicFrameLocks/>
          </p:cNvGraphicFramePr>
          <p:nvPr>
            <p:extLst>
              <p:ext uri="{D42A27DB-BD31-4B8C-83A1-F6EECF244321}">
                <p14:modId xmlns:p14="http://schemas.microsoft.com/office/powerpoint/2010/main" val="3229234227"/>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5575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644525" y="5181600"/>
            <a:ext cx="7854950" cy="553998"/>
          </a:xfrm>
          <a:prstGeom prst="rect">
            <a:avLst/>
          </a:prstGeom>
        </p:spPr>
        <p:txBody>
          <a:bodyPr vert="horz" wrap="square" lIns="0" tIns="0" rIns="0" bIns="0" rtlCol="0">
            <a:spAutoFit/>
          </a:bodyPr>
          <a:lstStyle/>
          <a:p>
            <a:pPr algn="ctr">
              <a:lnSpc>
                <a:spcPct val="100000"/>
              </a:lnSpc>
            </a:pPr>
            <a:r>
              <a:rPr lang="en-US" sz="3600" b="1" dirty="0" smtClean="0">
                <a:solidFill>
                  <a:schemeClr val="bg1"/>
                </a:solidFill>
                <a:latin typeface="Tw Cen MT"/>
                <a:cs typeface="Tw Cen MT"/>
              </a:rPr>
              <a:t>Follow-Up Items</a:t>
            </a:r>
          </a:p>
        </p:txBody>
      </p:sp>
    </p:spTree>
    <p:extLst>
      <p:ext uri="{BB962C8B-B14F-4D97-AF65-F5344CB8AC3E}">
        <p14:creationId xmlns:p14="http://schemas.microsoft.com/office/powerpoint/2010/main" val="2307043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553998"/>
          </a:xfrm>
        </p:spPr>
        <p:txBody>
          <a:bodyPr/>
          <a:lstStyle/>
          <a:p>
            <a:pPr algn="ctr"/>
            <a:r>
              <a:rPr lang="en-US" dirty="0" smtClean="0"/>
              <a:t>Follow-Up Items</a:t>
            </a:r>
            <a:endParaRPr lang="en-US" dirty="0"/>
          </a:p>
        </p:txBody>
      </p:sp>
      <p:sp>
        <p:nvSpPr>
          <p:cNvPr id="3" name="Text Placeholder 2"/>
          <p:cNvSpPr>
            <a:spLocks noGrp="1"/>
          </p:cNvSpPr>
          <p:nvPr>
            <p:ph type="body" idx="1"/>
          </p:nvPr>
        </p:nvSpPr>
        <p:spPr>
          <a:xfrm>
            <a:off x="231140" y="1224707"/>
            <a:ext cx="8681719" cy="8194551"/>
          </a:xfrm>
        </p:spPr>
        <p:txBody>
          <a:bodyPr/>
          <a:lstStyle/>
          <a:p>
            <a:pPr marL="285750" indent="-285750">
              <a:buFont typeface="Arial" panose="020B0604020202020204" pitchFamily="34" charset="0"/>
              <a:buChar char="•"/>
            </a:pPr>
            <a:r>
              <a:rPr lang="en-US" dirty="0" smtClean="0"/>
              <a:t>Personal Curriculum:</a:t>
            </a:r>
          </a:p>
          <a:p>
            <a:pPr marL="742950" lvl="1" indent="-285750">
              <a:buFont typeface="Arial" panose="020B0604020202020204" pitchFamily="34" charset="0"/>
              <a:buChar char="•"/>
            </a:pPr>
            <a:r>
              <a:rPr lang="en-US" dirty="0" smtClean="0"/>
              <a:t>ADE does not have information on how many students have personal curriculum for Algebra 2; data is not required to be collected on these students at this time. </a:t>
            </a:r>
            <a:endParaRPr lang="en-US" dirty="0"/>
          </a:p>
          <a:p>
            <a:pPr marL="742950" lvl="1" indent="-285750">
              <a:buFont typeface="Arial" panose="020B0604020202020204" pitchFamily="34" charset="0"/>
              <a:buChar char="•"/>
            </a:pPr>
            <a:r>
              <a:rPr lang="en-US" dirty="0" smtClean="0"/>
              <a:t>They are not required to take Algebra 2 EOC </a:t>
            </a:r>
            <a:r>
              <a:rPr lang="en-US" dirty="0" err="1" smtClean="0"/>
              <a:t>AzMERIT</a:t>
            </a:r>
            <a:r>
              <a:rPr lang="en-US" dirty="0" smtClean="0"/>
              <a:t>.</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AOIs:</a:t>
            </a:r>
          </a:p>
          <a:p>
            <a:pPr marL="742950" lvl="1" indent="-285750">
              <a:buFont typeface="Arial" panose="020B0604020202020204" pitchFamily="34" charset="0"/>
              <a:buChar char="•"/>
            </a:pPr>
            <a:r>
              <a:rPr lang="en-US" dirty="0" smtClean="0"/>
              <a:t>Approximately 33,000 students in the state enrolled in an AOI, with roughly 21,000 of them being concurrently enrolled.</a:t>
            </a:r>
          </a:p>
          <a:p>
            <a:pPr marL="742950" lvl="1" indent="-285750">
              <a:buFont typeface="Arial" panose="020B0604020202020204" pitchFamily="34" charset="0"/>
              <a:buChar char="•"/>
            </a:pPr>
            <a:r>
              <a:rPr lang="en-US" dirty="0" smtClean="0"/>
              <a:t>Students take a wide array of courses from core to elective, ranging from one course to several at a time.</a:t>
            </a:r>
          </a:p>
          <a:p>
            <a:pPr marL="742950" lvl="1" indent="-285750">
              <a:buFont typeface="Arial" panose="020B0604020202020204" pitchFamily="34" charset="0"/>
              <a:buChar char="•"/>
            </a:pPr>
            <a:r>
              <a:rPr lang="en-US" dirty="0" smtClean="0"/>
              <a:t>Roughly 8,000 students were FAY last year in the fall; and 8,000 in spring.</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DRPs</a:t>
            </a:r>
          </a:p>
          <a:p>
            <a:pPr marL="742950" lvl="1" indent="-285750">
              <a:buFont typeface="Arial" panose="020B0604020202020204" pitchFamily="34" charset="0"/>
              <a:buChar char="•"/>
            </a:pPr>
            <a:r>
              <a:rPr lang="en-US" dirty="0" smtClean="0"/>
              <a:t>4 in FY16 with enrollment ranging from 100 to 1600 students.</a:t>
            </a:r>
          </a:p>
          <a:p>
            <a:pPr marL="742950" lvl="1" indent="-285750">
              <a:buFont typeface="Arial" panose="020B0604020202020204" pitchFamily="34" charset="0"/>
              <a:buChar char="•"/>
            </a:pPr>
            <a:r>
              <a:rPr lang="en-US" dirty="0" smtClean="0"/>
              <a:t>DRPs have extremely mobile students.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sz="1050" dirty="0" smtClean="0"/>
          </a:p>
          <a:p>
            <a:r>
              <a:rPr lang="en-US" dirty="0" smtClean="0"/>
              <a:t>      *currently included in K-8 model per ESSA exception.</a:t>
            </a:r>
          </a:p>
          <a:p>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688604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553998"/>
          </a:xfrm>
        </p:spPr>
        <p:txBody>
          <a:bodyPr/>
          <a:lstStyle/>
          <a:p>
            <a:pPr algn="ctr"/>
            <a:r>
              <a:rPr lang="en-US" dirty="0" smtClean="0"/>
              <a:t>Follow-Up Items</a:t>
            </a:r>
            <a:endParaRPr lang="en-US" dirty="0"/>
          </a:p>
        </p:txBody>
      </p:sp>
      <p:sp>
        <p:nvSpPr>
          <p:cNvPr id="3" name="Text Placeholder 2"/>
          <p:cNvSpPr>
            <a:spLocks noGrp="1"/>
          </p:cNvSpPr>
          <p:nvPr>
            <p:ph type="body" idx="1"/>
          </p:nvPr>
        </p:nvSpPr>
        <p:spPr>
          <a:xfrm>
            <a:off x="231140" y="1224707"/>
            <a:ext cx="8681719" cy="1661993"/>
          </a:xfrm>
        </p:spPr>
        <p:txBody>
          <a:bodyPr/>
          <a:lstStyle/>
          <a:p>
            <a:pPr marL="285750" indent="-285750">
              <a:buFont typeface="Arial" panose="020B0604020202020204" pitchFamily="34" charset="0"/>
              <a:buChar char="•"/>
            </a:pPr>
            <a:r>
              <a:rPr lang="en-US" dirty="0"/>
              <a:t>Grades 6-8 students taking HS EOC</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2971283041"/>
              </p:ext>
            </p:extLst>
          </p:nvPr>
        </p:nvGraphicFramePr>
        <p:xfrm>
          <a:off x="990600" y="1676400"/>
          <a:ext cx="6096000" cy="2804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sz="1600" dirty="0"/>
                    </a:p>
                  </a:txBody>
                  <a:tcPr/>
                </a:tc>
                <a:tc>
                  <a:txBody>
                    <a:bodyPr/>
                    <a:lstStyle/>
                    <a:p>
                      <a:r>
                        <a:rPr lang="en-US" sz="1600" dirty="0" smtClean="0"/>
                        <a:t>Enrolled </a:t>
                      </a:r>
                    </a:p>
                    <a:p>
                      <a:r>
                        <a:rPr lang="en-US" sz="1600" dirty="0" smtClean="0"/>
                        <a:t>Grade 6</a:t>
                      </a:r>
                      <a:endParaRPr lang="en-US" sz="1600" dirty="0"/>
                    </a:p>
                  </a:txBody>
                  <a:tcPr/>
                </a:tc>
                <a:tc>
                  <a:txBody>
                    <a:bodyPr/>
                    <a:lstStyle/>
                    <a:p>
                      <a:r>
                        <a:rPr lang="en-US" sz="1600" dirty="0" smtClean="0"/>
                        <a:t>Enrolled </a:t>
                      </a:r>
                    </a:p>
                    <a:p>
                      <a:r>
                        <a:rPr lang="en-US" sz="1600" dirty="0" smtClean="0"/>
                        <a:t>Grade 7</a:t>
                      </a:r>
                      <a:endParaRPr lang="en-US" sz="1600" dirty="0"/>
                    </a:p>
                  </a:txBody>
                  <a:tcPr/>
                </a:tc>
                <a:tc>
                  <a:txBody>
                    <a:bodyPr/>
                    <a:lstStyle/>
                    <a:p>
                      <a:r>
                        <a:rPr lang="en-US" sz="1600" dirty="0" smtClean="0"/>
                        <a:t>Enrolled</a:t>
                      </a:r>
                      <a:r>
                        <a:rPr lang="en-US" sz="1600" baseline="0" dirty="0" smtClean="0"/>
                        <a:t> </a:t>
                      </a:r>
                    </a:p>
                    <a:p>
                      <a:r>
                        <a:rPr lang="en-US" sz="1600" baseline="0" dirty="0" smtClean="0"/>
                        <a:t>Grade 8</a:t>
                      </a:r>
                      <a:endParaRPr lang="en-US" sz="1600" dirty="0"/>
                    </a:p>
                  </a:txBody>
                  <a:tcPr/>
                </a:tc>
                <a:extLst>
                  <a:ext uri="{0D108BD9-81ED-4DB2-BD59-A6C34878D82A}">
                    <a16:rowId xmlns:a16="http://schemas.microsoft.com/office/drawing/2014/main" val="10000"/>
                  </a:ext>
                </a:extLst>
              </a:tr>
              <a:tr h="370840">
                <a:tc>
                  <a:txBody>
                    <a:bodyPr/>
                    <a:lstStyle/>
                    <a:p>
                      <a:r>
                        <a:rPr lang="en-US" sz="1600" dirty="0" smtClean="0"/>
                        <a:t>ELA 9</a:t>
                      </a:r>
                      <a:endParaRPr lang="en-US" sz="1600" dirty="0"/>
                    </a:p>
                  </a:txBody>
                  <a:tcPr/>
                </a:tc>
                <a:tc>
                  <a:txBody>
                    <a:bodyPr/>
                    <a:lstStyle/>
                    <a:p>
                      <a:r>
                        <a:rPr lang="en-US" sz="1600" dirty="0" smtClean="0"/>
                        <a:t>1</a:t>
                      </a:r>
                      <a:endParaRPr lang="en-US" sz="1600" dirty="0"/>
                    </a:p>
                  </a:txBody>
                  <a:tcPr/>
                </a:tc>
                <a:tc>
                  <a:txBody>
                    <a:bodyPr/>
                    <a:lstStyle/>
                    <a:p>
                      <a:r>
                        <a:rPr lang="en-US" sz="1600" dirty="0" smtClean="0"/>
                        <a:t>2</a:t>
                      </a:r>
                      <a:endParaRPr lang="en-US" sz="1600" dirty="0"/>
                    </a:p>
                  </a:txBody>
                  <a:tcPr/>
                </a:tc>
                <a:tc>
                  <a:txBody>
                    <a:bodyPr/>
                    <a:lstStyle/>
                    <a:p>
                      <a:r>
                        <a:rPr lang="en-US" sz="1600" dirty="0" smtClean="0"/>
                        <a:t>104</a:t>
                      </a:r>
                      <a:endParaRPr lang="en-US" sz="1600" dirty="0"/>
                    </a:p>
                  </a:txBody>
                  <a:tcPr/>
                </a:tc>
                <a:extLst>
                  <a:ext uri="{0D108BD9-81ED-4DB2-BD59-A6C34878D82A}">
                    <a16:rowId xmlns:a16="http://schemas.microsoft.com/office/drawing/2014/main" val="10001"/>
                  </a:ext>
                </a:extLst>
              </a:tr>
              <a:tr h="370840">
                <a:tc>
                  <a:txBody>
                    <a:bodyPr/>
                    <a:lstStyle/>
                    <a:p>
                      <a:r>
                        <a:rPr lang="en-US" sz="1600" dirty="0" smtClean="0"/>
                        <a:t>ELA 10</a:t>
                      </a:r>
                      <a:endParaRPr lang="en-US" sz="1600" dirty="0"/>
                    </a:p>
                  </a:txBody>
                  <a:tcPr/>
                </a:tc>
                <a:tc>
                  <a:txBody>
                    <a:bodyPr/>
                    <a:lstStyle/>
                    <a:p>
                      <a:r>
                        <a:rPr lang="en-US" sz="1600" dirty="0" smtClean="0"/>
                        <a:t>0</a:t>
                      </a:r>
                      <a:endParaRPr lang="en-US" sz="1600" dirty="0"/>
                    </a:p>
                  </a:txBody>
                  <a:tcPr/>
                </a:tc>
                <a:tc>
                  <a:txBody>
                    <a:bodyPr/>
                    <a:lstStyle/>
                    <a:p>
                      <a:r>
                        <a:rPr lang="en-US" sz="1600" dirty="0" smtClean="0"/>
                        <a:t>0</a:t>
                      </a:r>
                      <a:endParaRPr lang="en-US" sz="1600" dirty="0"/>
                    </a:p>
                  </a:txBody>
                  <a:tcPr/>
                </a:tc>
                <a:tc>
                  <a:txBody>
                    <a:bodyPr/>
                    <a:lstStyle/>
                    <a:p>
                      <a:r>
                        <a:rPr lang="en-US" sz="1600" dirty="0" smtClean="0"/>
                        <a:t>0</a:t>
                      </a:r>
                      <a:endParaRPr lang="en-US" sz="1600" dirty="0"/>
                    </a:p>
                  </a:txBody>
                  <a:tcPr/>
                </a:tc>
                <a:extLst>
                  <a:ext uri="{0D108BD9-81ED-4DB2-BD59-A6C34878D82A}">
                    <a16:rowId xmlns:a16="http://schemas.microsoft.com/office/drawing/2014/main" val="10002"/>
                  </a:ext>
                </a:extLst>
              </a:tr>
              <a:tr h="370840">
                <a:tc>
                  <a:txBody>
                    <a:bodyPr/>
                    <a:lstStyle/>
                    <a:p>
                      <a:r>
                        <a:rPr lang="en-US" sz="1600" dirty="0" smtClean="0"/>
                        <a:t>ELA 11</a:t>
                      </a:r>
                      <a:endParaRPr lang="en-US" sz="1600" dirty="0"/>
                    </a:p>
                  </a:txBody>
                  <a:tcPr/>
                </a:tc>
                <a:tc>
                  <a:txBody>
                    <a:bodyPr/>
                    <a:lstStyle/>
                    <a:p>
                      <a:r>
                        <a:rPr lang="en-US" sz="1600" dirty="0" smtClean="0"/>
                        <a:t>0</a:t>
                      </a:r>
                      <a:endParaRPr lang="en-US" sz="1600" dirty="0"/>
                    </a:p>
                  </a:txBody>
                  <a:tcPr/>
                </a:tc>
                <a:tc>
                  <a:txBody>
                    <a:bodyPr/>
                    <a:lstStyle/>
                    <a:p>
                      <a:r>
                        <a:rPr lang="en-US" sz="1600" dirty="0" smtClean="0"/>
                        <a:t>0</a:t>
                      </a:r>
                      <a:endParaRPr lang="en-US" sz="1600" dirty="0"/>
                    </a:p>
                  </a:txBody>
                  <a:tcPr/>
                </a:tc>
                <a:tc>
                  <a:txBody>
                    <a:bodyPr/>
                    <a:lstStyle/>
                    <a:p>
                      <a:r>
                        <a:rPr lang="en-US" sz="1600" dirty="0" smtClean="0"/>
                        <a:t>1</a:t>
                      </a:r>
                      <a:endParaRPr lang="en-US" sz="1600" dirty="0"/>
                    </a:p>
                  </a:txBody>
                  <a:tcPr/>
                </a:tc>
                <a:extLst>
                  <a:ext uri="{0D108BD9-81ED-4DB2-BD59-A6C34878D82A}">
                    <a16:rowId xmlns:a16="http://schemas.microsoft.com/office/drawing/2014/main" val="10003"/>
                  </a:ext>
                </a:extLst>
              </a:tr>
              <a:tr h="370840">
                <a:tc>
                  <a:txBody>
                    <a:bodyPr/>
                    <a:lstStyle/>
                    <a:p>
                      <a:r>
                        <a:rPr lang="en-US" sz="1600" dirty="0" smtClean="0"/>
                        <a:t>Algebra</a:t>
                      </a:r>
                      <a:r>
                        <a:rPr lang="en-US" sz="1600" baseline="0" dirty="0" smtClean="0"/>
                        <a:t> 1</a:t>
                      </a:r>
                      <a:endParaRPr lang="en-US" sz="1600" dirty="0"/>
                    </a:p>
                  </a:txBody>
                  <a:tcPr/>
                </a:tc>
                <a:tc>
                  <a:txBody>
                    <a:bodyPr/>
                    <a:lstStyle/>
                    <a:p>
                      <a:r>
                        <a:rPr lang="en-US" sz="1600" dirty="0" smtClean="0"/>
                        <a:t>328</a:t>
                      </a:r>
                      <a:endParaRPr lang="en-US" sz="1600" dirty="0"/>
                    </a:p>
                  </a:txBody>
                  <a:tcPr/>
                </a:tc>
                <a:tc>
                  <a:txBody>
                    <a:bodyPr/>
                    <a:lstStyle/>
                    <a:p>
                      <a:r>
                        <a:rPr lang="en-US" sz="1600" dirty="0" smtClean="0"/>
                        <a:t>2,646</a:t>
                      </a:r>
                      <a:endParaRPr lang="en-US" sz="1600" dirty="0"/>
                    </a:p>
                  </a:txBody>
                  <a:tcPr/>
                </a:tc>
                <a:tc>
                  <a:txBody>
                    <a:bodyPr/>
                    <a:lstStyle/>
                    <a:p>
                      <a:r>
                        <a:rPr lang="en-US" sz="1600" dirty="0" smtClean="0"/>
                        <a:t>13,307*</a:t>
                      </a:r>
                      <a:endParaRPr lang="en-US" sz="1600" dirty="0"/>
                    </a:p>
                  </a:txBody>
                  <a:tcPr/>
                </a:tc>
                <a:extLst>
                  <a:ext uri="{0D108BD9-81ED-4DB2-BD59-A6C34878D82A}">
                    <a16:rowId xmlns:a16="http://schemas.microsoft.com/office/drawing/2014/main" val="10004"/>
                  </a:ext>
                </a:extLst>
              </a:tr>
              <a:tr h="370840">
                <a:tc>
                  <a:txBody>
                    <a:bodyPr/>
                    <a:lstStyle/>
                    <a:p>
                      <a:r>
                        <a:rPr lang="en-US" sz="1600" dirty="0" smtClean="0"/>
                        <a:t>Geometry</a:t>
                      </a:r>
                      <a:endParaRPr lang="en-US" sz="1600" dirty="0"/>
                    </a:p>
                  </a:txBody>
                  <a:tcPr/>
                </a:tc>
                <a:tc>
                  <a:txBody>
                    <a:bodyPr/>
                    <a:lstStyle/>
                    <a:p>
                      <a:r>
                        <a:rPr lang="en-US" sz="1600" dirty="0" smtClean="0"/>
                        <a:t>49</a:t>
                      </a:r>
                      <a:endParaRPr lang="en-US" sz="1600" dirty="0"/>
                    </a:p>
                  </a:txBody>
                  <a:tcPr/>
                </a:tc>
                <a:tc>
                  <a:txBody>
                    <a:bodyPr/>
                    <a:lstStyle/>
                    <a:p>
                      <a:r>
                        <a:rPr lang="en-US" sz="1600" dirty="0" smtClean="0"/>
                        <a:t>471</a:t>
                      </a:r>
                      <a:endParaRPr lang="en-US" sz="1600" dirty="0"/>
                    </a:p>
                  </a:txBody>
                  <a:tcPr/>
                </a:tc>
                <a:tc>
                  <a:txBody>
                    <a:bodyPr/>
                    <a:lstStyle/>
                    <a:p>
                      <a:r>
                        <a:rPr lang="en-US" sz="1600" dirty="0" smtClean="0"/>
                        <a:t>2,515*</a:t>
                      </a:r>
                      <a:endParaRPr lang="en-US" sz="1600" dirty="0"/>
                    </a:p>
                  </a:txBody>
                  <a:tcPr/>
                </a:tc>
                <a:extLst>
                  <a:ext uri="{0D108BD9-81ED-4DB2-BD59-A6C34878D82A}">
                    <a16:rowId xmlns:a16="http://schemas.microsoft.com/office/drawing/2014/main" val="10005"/>
                  </a:ext>
                </a:extLst>
              </a:tr>
              <a:tr h="370840">
                <a:tc>
                  <a:txBody>
                    <a:bodyPr/>
                    <a:lstStyle/>
                    <a:p>
                      <a:r>
                        <a:rPr lang="en-US" sz="1600" dirty="0" smtClean="0"/>
                        <a:t>Algebra 2</a:t>
                      </a:r>
                      <a:endParaRPr lang="en-US" sz="1600" dirty="0"/>
                    </a:p>
                  </a:txBody>
                  <a:tcPr/>
                </a:tc>
                <a:tc>
                  <a:txBody>
                    <a:bodyPr/>
                    <a:lstStyle/>
                    <a:p>
                      <a:r>
                        <a:rPr lang="en-US" sz="1600" dirty="0" smtClean="0"/>
                        <a:t>0</a:t>
                      </a:r>
                      <a:endParaRPr lang="en-US" sz="1600" dirty="0"/>
                    </a:p>
                  </a:txBody>
                  <a:tcPr/>
                </a:tc>
                <a:tc>
                  <a:txBody>
                    <a:bodyPr/>
                    <a:lstStyle/>
                    <a:p>
                      <a:r>
                        <a:rPr lang="en-US" sz="1600" dirty="0" smtClean="0"/>
                        <a:t>11</a:t>
                      </a:r>
                      <a:endParaRPr lang="en-US" sz="1600" dirty="0"/>
                    </a:p>
                  </a:txBody>
                  <a:tcPr/>
                </a:tc>
                <a:tc>
                  <a:txBody>
                    <a:bodyPr/>
                    <a:lstStyle/>
                    <a:p>
                      <a:r>
                        <a:rPr lang="en-US" sz="1600" dirty="0" smtClean="0"/>
                        <a:t>137*</a:t>
                      </a:r>
                      <a:endParaRPr lang="en-US" sz="16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31992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553998"/>
          </a:xfrm>
        </p:spPr>
        <p:txBody>
          <a:bodyPr/>
          <a:lstStyle/>
          <a:p>
            <a:pPr algn="ctr"/>
            <a:r>
              <a:rPr lang="en-US" dirty="0"/>
              <a:t>Follow-Up Items</a:t>
            </a:r>
          </a:p>
        </p:txBody>
      </p:sp>
      <p:sp>
        <p:nvSpPr>
          <p:cNvPr id="3" name="Text Placeholder 2"/>
          <p:cNvSpPr>
            <a:spLocks noGrp="1"/>
          </p:cNvSpPr>
          <p:nvPr>
            <p:ph type="body" idx="1"/>
          </p:nvPr>
        </p:nvSpPr>
        <p:spPr>
          <a:xfrm>
            <a:off x="231140" y="1224707"/>
            <a:ext cx="8681719" cy="3046988"/>
          </a:xfrm>
        </p:spPr>
        <p:txBody>
          <a:bodyPr/>
          <a:lstStyle/>
          <a:p>
            <a:pPr marL="285750" indent="-285750">
              <a:buFont typeface="Arial" panose="020B0604020202020204" pitchFamily="34" charset="0"/>
              <a:buChar char="•"/>
            </a:pPr>
            <a:r>
              <a:rPr lang="en-US" dirty="0"/>
              <a:t>Unique School Configurations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13765511"/>
              </p:ext>
            </p:extLst>
          </p:nvPr>
        </p:nvGraphicFramePr>
        <p:xfrm>
          <a:off x="685800" y="1752600"/>
          <a:ext cx="7620000" cy="363728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1746250">
                  <a:extLst>
                    <a:ext uri="{9D8B030D-6E8A-4147-A177-3AD203B41FA5}">
                      <a16:colId xmlns:a16="http://schemas.microsoft.com/office/drawing/2014/main" val="20001"/>
                    </a:ext>
                  </a:extLst>
                </a:gridCol>
                <a:gridCol w="3333750">
                  <a:extLst>
                    <a:ext uri="{9D8B030D-6E8A-4147-A177-3AD203B41FA5}">
                      <a16:colId xmlns:a16="http://schemas.microsoft.com/office/drawing/2014/main" val="20002"/>
                    </a:ext>
                  </a:extLst>
                </a:gridCol>
              </a:tblGrid>
              <a:tr h="370840">
                <a:tc>
                  <a:txBody>
                    <a:bodyPr/>
                    <a:lstStyle/>
                    <a:p>
                      <a:r>
                        <a:rPr lang="en-US" sz="1600" dirty="0" smtClean="0"/>
                        <a:t>Grades Served</a:t>
                      </a:r>
                      <a:endParaRPr lang="en-US" sz="1600" dirty="0"/>
                    </a:p>
                  </a:txBody>
                  <a:tcPr/>
                </a:tc>
                <a:tc>
                  <a:txBody>
                    <a:bodyPr/>
                    <a:lstStyle/>
                    <a:p>
                      <a:r>
                        <a:rPr lang="en-US" sz="1600" dirty="0" smtClean="0"/>
                        <a:t>Number of Schools</a:t>
                      </a:r>
                      <a:endParaRPr lang="en-US" sz="1600" dirty="0"/>
                    </a:p>
                  </a:txBody>
                  <a:tcPr/>
                </a:tc>
                <a:tc>
                  <a:txBody>
                    <a:bodyPr/>
                    <a:lstStyle/>
                    <a:p>
                      <a:r>
                        <a:rPr lang="en-US" sz="1600" dirty="0" smtClean="0"/>
                        <a:t>Model</a:t>
                      </a:r>
                      <a:r>
                        <a:rPr lang="en-US" sz="1600" baseline="0" dirty="0" smtClean="0"/>
                        <a:t> Impact</a:t>
                      </a:r>
                      <a:endParaRPr lang="en-US" sz="1600" dirty="0"/>
                    </a:p>
                  </a:txBody>
                  <a:tcPr/>
                </a:tc>
                <a:extLst>
                  <a:ext uri="{0D108BD9-81ED-4DB2-BD59-A6C34878D82A}">
                    <a16:rowId xmlns:a16="http://schemas.microsoft.com/office/drawing/2014/main" val="10000"/>
                  </a:ext>
                </a:extLst>
              </a:tr>
              <a:tr h="370840">
                <a:tc>
                  <a:txBody>
                    <a:bodyPr/>
                    <a:lstStyle/>
                    <a:p>
                      <a:r>
                        <a:rPr lang="en-US" sz="1800" dirty="0" smtClean="0"/>
                        <a:t>K-3</a:t>
                      </a:r>
                      <a:endParaRPr lang="en-US" sz="1800" dirty="0"/>
                    </a:p>
                  </a:txBody>
                  <a:tcPr/>
                </a:tc>
                <a:tc>
                  <a:txBody>
                    <a:bodyPr/>
                    <a:lstStyle/>
                    <a:p>
                      <a:r>
                        <a:rPr lang="en-US" sz="1800" dirty="0" smtClean="0"/>
                        <a:t>28</a:t>
                      </a:r>
                      <a:endParaRPr lang="en-US" sz="1800" dirty="0"/>
                    </a:p>
                  </a:txBody>
                  <a:tcPr/>
                </a:tc>
                <a:tc>
                  <a:txBody>
                    <a:bodyPr/>
                    <a:lstStyle/>
                    <a:p>
                      <a:r>
                        <a:rPr lang="en-US" sz="1600" dirty="0" smtClean="0"/>
                        <a:t>3</a:t>
                      </a:r>
                      <a:r>
                        <a:rPr lang="en-US" sz="1600" baseline="30000" dirty="0" smtClean="0"/>
                        <a:t>rd</a:t>
                      </a:r>
                      <a:r>
                        <a:rPr lang="en-US" sz="1600" dirty="0" smtClean="0"/>
                        <a:t> graders won’t have</a:t>
                      </a:r>
                      <a:r>
                        <a:rPr lang="en-US" sz="1600" baseline="0" dirty="0" smtClean="0"/>
                        <a:t> growth</a:t>
                      </a:r>
                      <a:endParaRPr lang="en-US" sz="1600" dirty="0"/>
                    </a:p>
                  </a:txBody>
                  <a:tcPr/>
                </a:tc>
                <a:extLst>
                  <a:ext uri="{0D108BD9-81ED-4DB2-BD59-A6C34878D82A}">
                    <a16:rowId xmlns:a16="http://schemas.microsoft.com/office/drawing/2014/main" val="10001"/>
                  </a:ext>
                </a:extLst>
              </a:tr>
              <a:tr h="370840">
                <a:tc>
                  <a:txBody>
                    <a:bodyPr/>
                    <a:lstStyle/>
                    <a:p>
                      <a:r>
                        <a:rPr lang="en-US" sz="1800" dirty="0" smtClean="0"/>
                        <a:t>1-3</a:t>
                      </a:r>
                      <a:endParaRPr lang="en-US" sz="1800" dirty="0"/>
                    </a:p>
                  </a:txBody>
                  <a:tcPr/>
                </a:tc>
                <a:tc>
                  <a:txBody>
                    <a:bodyPr/>
                    <a:lstStyle/>
                    <a:p>
                      <a:r>
                        <a:rPr lang="en-US" sz="1800" dirty="0" smtClean="0"/>
                        <a:t>1</a:t>
                      </a:r>
                      <a:endParaRPr lang="en-US" sz="1800"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3</a:t>
                      </a:r>
                      <a:r>
                        <a:rPr lang="en-US" sz="1600" baseline="30000" dirty="0" smtClean="0"/>
                        <a:t>rd</a:t>
                      </a:r>
                      <a:r>
                        <a:rPr lang="en-US" sz="1600" dirty="0" smtClean="0"/>
                        <a:t> graders won’t have</a:t>
                      </a:r>
                      <a:r>
                        <a:rPr lang="en-US" sz="1600" baseline="0" dirty="0" smtClean="0"/>
                        <a:t> growth</a:t>
                      </a:r>
                      <a:endParaRPr lang="en-US" sz="1600" dirty="0" smtClean="0"/>
                    </a:p>
                  </a:txBody>
                  <a:tcPr/>
                </a:tc>
                <a:extLst>
                  <a:ext uri="{0D108BD9-81ED-4DB2-BD59-A6C34878D82A}">
                    <a16:rowId xmlns:a16="http://schemas.microsoft.com/office/drawing/2014/main" val="10002"/>
                  </a:ext>
                </a:extLst>
              </a:tr>
              <a:tr h="370840">
                <a:tc>
                  <a:txBody>
                    <a:bodyPr/>
                    <a:lstStyle/>
                    <a:p>
                      <a:r>
                        <a:rPr lang="en-US" sz="1800" dirty="0" smtClean="0"/>
                        <a:t>K-9</a:t>
                      </a:r>
                      <a:endParaRPr lang="en-US" sz="1800" dirty="0"/>
                    </a:p>
                  </a:txBody>
                  <a:tcPr/>
                </a:tc>
                <a:tc>
                  <a:txBody>
                    <a:bodyPr/>
                    <a:lstStyle/>
                    <a:p>
                      <a:r>
                        <a:rPr lang="en-US" sz="1800" dirty="0" smtClean="0"/>
                        <a:t>3</a:t>
                      </a:r>
                      <a:endParaRPr lang="en-US" sz="1800" dirty="0"/>
                    </a:p>
                  </a:txBody>
                  <a:tcPr/>
                </a:tc>
                <a:tc>
                  <a:txBody>
                    <a:bodyPr/>
                    <a:lstStyle/>
                    <a:p>
                      <a:r>
                        <a:rPr lang="en-US" sz="1600" dirty="0" smtClean="0"/>
                        <a:t>Use</a:t>
                      </a:r>
                      <a:r>
                        <a:rPr lang="en-US" sz="1600" baseline="0" dirty="0" smtClean="0"/>
                        <a:t> K-8 model for K-8</a:t>
                      </a:r>
                      <a:r>
                        <a:rPr lang="en-US" sz="1600" baseline="30000" dirty="0" smtClean="0"/>
                        <a:t>th</a:t>
                      </a:r>
                      <a:r>
                        <a:rPr lang="en-US" sz="1600" baseline="0" dirty="0" smtClean="0"/>
                        <a:t> grade; use 9-12 model for 9</a:t>
                      </a:r>
                      <a:r>
                        <a:rPr lang="en-US" sz="1600" baseline="30000" dirty="0" smtClean="0"/>
                        <a:t>th</a:t>
                      </a:r>
                      <a:r>
                        <a:rPr lang="en-US" sz="1600" baseline="0" dirty="0" smtClean="0"/>
                        <a:t> grade </a:t>
                      </a:r>
                      <a:endParaRPr lang="en-US" sz="1600" dirty="0"/>
                    </a:p>
                  </a:txBody>
                  <a:tcPr/>
                </a:tc>
                <a:extLst>
                  <a:ext uri="{0D108BD9-81ED-4DB2-BD59-A6C34878D82A}">
                    <a16:rowId xmlns:a16="http://schemas.microsoft.com/office/drawing/2014/main" val="10003"/>
                  </a:ext>
                </a:extLst>
              </a:tr>
              <a:tr h="370840">
                <a:tc>
                  <a:txBody>
                    <a:bodyPr/>
                    <a:lstStyle/>
                    <a:p>
                      <a:r>
                        <a:rPr lang="en-US" sz="1800" dirty="0" smtClean="0"/>
                        <a:t>1-9</a:t>
                      </a:r>
                      <a:endParaRPr lang="en-US" sz="1800" dirty="0"/>
                    </a:p>
                  </a:txBody>
                  <a:tcPr/>
                </a:tc>
                <a:tc>
                  <a:txBody>
                    <a:bodyPr/>
                    <a:lstStyle/>
                    <a:p>
                      <a:r>
                        <a:rPr lang="en-US" sz="1800" dirty="0" smtClean="0"/>
                        <a:t>1</a:t>
                      </a:r>
                      <a:endParaRPr lang="en-US" sz="1800"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Use</a:t>
                      </a:r>
                      <a:r>
                        <a:rPr lang="en-US" sz="1600" baseline="0" dirty="0" smtClean="0"/>
                        <a:t> K-8 model for K-8</a:t>
                      </a:r>
                      <a:r>
                        <a:rPr lang="en-US" sz="1600" baseline="30000" dirty="0" smtClean="0"/>
                        <a:t>th</a:t>
                      </a:r>
                      <a:r>
                        <a:rPr lang="en-US" sz="1600" baseline="0" dirty="0" smtClean="0"/>
                        <a:t> grade; use 9-12 model for 9</a:t>
                      </a:r>
                      <a:r>
                        <a:rPr lang="en-US" sz="1600" baseline="30000" dirty="0" smtClean="0"/>
                        <a:t>th</a:t>
                      </a:r>
                      <a:r>
                        <a:rPr lang="en-US" sz="1600" baseline="0" dirty="0" smtClean="0"/>
                        <a:t> grade </a:t>
                      </a:r>
                      <a:endParaRPr lang="en-US" sz="1600" dirty="0" smtClean="0"/>
                    </a:p>
                  </a:txBody>
                  <a:tcPr/>
                </a:tc>
                <a:extLst>
                  <a:ext uri="{0D108BD9-81ED-4DB2-BD59-A6C34878D82A}">
                    <a16:rowId xmlns:a16="http://schemas.microsoft.com/office/drawing/2014/main" val="10004"/>
                  </a:ext>
                </a:extLst>
              </a:tr>
              <a:tr h="370840">
                <a:tc>
                  <a:txBody>
                    <a:bodyPr/>
                    <a:lstStyle/>
                    <a:p>
                      <a:r>
                        <a:rPr lang="en-US" sz="1800" dirty="0" smtClean="0"/>
                        <a:t>6-9</a:t>
                      </a:r>
                      <a:endParaRPr lang="en-US" sz="1800" dirty="0"/>
                    </a:p>
                  </a:txBody>
                  <a:tcPr/>
                </a:tc>
                <a:tc>
                  <a:txBody>
                    <a:bodyPr/>
                    <a:lstStyle/>
                    <a:p>
                      <a:r>
                        <a:rPr lang="en-US" sz="1800" dirty="0" smtClean="0"/>
                        <a:t>2</a:t>
                      </a:r>
                      <a:endParaRPr lang="en-US" sz="1800"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Use</a:t>
                      </a:r>
                      <a:r>
                        <a:rPr lang="en-US" sz="1600" baseline="0" dirty="0" smtClean="0"/>
                        <a:t> K-8 model for K-8</a:t>
                      </a:r>
                      <a:r>
                        <a:rPr lang="en-US" sz="1600" baseline="30000" dirty="0" smtClean="0"/>
                        <a:t>th</a:t>
                      </a:r>
                      <a:r>
                        <a:rPr lang="en-US" sz="1600" baseline="0" dirty="0" smtClean="0"/>
                        <a:t> grade; use 9-12 model for 9</a:t>
                      </a:r>
                      <a:r>
                        <a:rPr lang="en-US" sz="1600" baseline="30000" dirty="0" smtClean="0"/>
                        <a:t>th</a:t>
                      </a:r>
                      <a:r>
                        <a:rPr lang="en-US" sz="1600" baseline="0" dirty="0" smtClean="0"/>
                        <a:t> grade </a:t>
                      </a:r>
                      <a:endParaRPr lang="en-US" sz="1600" dirty="0" smtClean="0"/>
                    </a:p>
                  </a:txBody>
                  <a:tcPr/>
                </a:tc>
                <a:extLst>
                  <a:ext uri="{0D108BD9-81ED-4DB2-BD59-A6C34878D82A}">
                    <a16:rowId xmlns:a16="http://schemas.microsoft.com/office/drawing/2014/main" val="10005"/>
                  </a:ext>
                </a:extLst>
              </a:tr>
              <a:tr h="370840">
                <a:tc>
                  <a:txBody>
                    <a:bodyPr/>
                    <a:lstStyle/>
                    <a:p>
                      <a:r>
                        <a:rPr lang="en-US" sz="1800" dirty="0" smtClean="0"/>
                        <a:t>7-9</a:t>
                      </a:r>
                      <a:endParaRPr lang="en-US" sz="1800" dirty="0"/>
                    </a:p>
                  </a:txBody>
                  <a:tcPr/>
                </a:tc>
                <a:tc>
                  <a:txBody>
                    <a:bodyPr/>
                    <a:lstStyle/>
                    <a:p>
                      <a:r>
                        <a:rPr lang="en-US" sz="1800" dirty="0" smtClean="0"/>
                        <a:t>1</a:t>
                      </a:r>
                      <a:endParaRPr lang="en-US" sz="1800"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Use</a:t>
                      </a:r>
                      <a:r>
                        <a:rPr lang="en-US" sz="1600" baseline="0" dirty="0" smtClean="0"/>
                        <a:t> K-8 model for K-8</a:t>
                      </a:r>
                      <a:r>
                        <a:rPr lang="en-US" sz="1600" baseline="30000" dirty="0" smtClean="0"/>
                        <a:t>th</a:t>
                      </a:r>
                      <a:r>
                        <a:rPr lang="en-US" sz="1600" baseline="0" dirty="0" smtClean="0"/>
                        <a:t> grade; use 9-12 model for 9</a:t>
                      </a:r>
                      <a:r>
                        <a:rPr lang="en-US" sz="1600" baseline="30000" dirty="0" smtClean="0"/>
                        <a:t>th</a:t>
                      </a:r>
                      <a:r>
                        <a:rPr lang="en-US" sz="1600" baseline="0" dirty="0" smtClean="0"/>
                        <a:t> grade </a:t>
                      </a:r>
                      <a:endParaRPr lang="en-US" sz="1600" dirty="0" smtClean="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17323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24868835"/>
              </p:ext>
            </p:extLst>
          </p:nvPr>
        </p:nvGraphicFramePr>
        <p:xfrm>
          <a:off x="250092" y="1174668"/>
          <a:ext cx="8534400" cy="5645232"/>
        </p:xfrm>
        <a:graphic>
          <a:graphicData uri="http://schemas.openxmlformats.org/drawingml/2006/table">
            <a:tbl>
              <a:tblPr firstRow="1" bandRow="1">
                <a:tableStyleId>{5C22544A-7EE6-4342-B048-85BDC9FD1C3A}</a:tableStyleId>
              </a:tblPr>
              <a:tblGrid>
                <a:gridCol w="1823966">
                  <a:extLst>
                    <a:ext uri="{9D8B030D-6E8A-4147-A177-3AD203B41FA5}">
                      <a16:colId xmlns:a16="http://schemas.microsoft.com/office/drawing/2014/main" val="20000"/>
                    </a:ext>
                  </a:extLst>
                </a:gridCol>
                <a:gridCol w="3596471">
                  <a:extLst>
                    <a:ext uri="{9D8B030D-6E8A-4147-A177-3AD203B41FA5}">
                      <a16:colId xmlns:a16="http://schemas.microsoft.com/office/drawing/2014/main" val="20001"/>
                    </a:ext>
                  </a:extLst>
                </a:gridCol>
                <a:gridCol w="1451845">
                  <a:extLst>
                    <a:ext uri="{9D8B030D-6E8A-4147-A177-3AD203B41FA5}">
                      <a16:colId xmlns:a16="http://schemas.microsoft.com/office/drawing/2014/main" val="20002"/>
                    </a:ext>
                  </a:extLst>
                </a:gridCol>
                <a:gridCol w="1662118">
                  <a:extLst>
                    <a:ext uri="{9D8B030D-6E8A-4147-A177-3AD203B41FA5}">
                      <a16:colId xmlns:a16="http://schemas.microsoft.com/office/drawing/2014/main" val="20003"/>
                    </a:ext>
                  </a:extLst>
                </a:gridCol>
              </a:tblGrid>
              <a:tr h="422501">
                <a:tc>
                  <a:txBody>
                    <a:bodyPr/>
                    <a:lstStyle/>
                    <a:p>
                      <a:r>
                        <a:rPr lang="en-US" dirty="0" smtClean="0"/>
                        <a:t>Category</a:t>
                      </a:r>
                      <a:endParaRPr lang="en-US" dirty="0"/>
                    </a:p>
                  </a:txBody>
                  <a:tcPr>
                    <a:lnL w="12700" cmpd="sng">
                      <a:noFill/>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en-US" dirty="0" smtClean="0"/>
                        <a:t>Component</a:t>
                      </a: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en-US" dirty="0" smtClean="0"/>
                        <a:t>Weight</a:t>
                      </a: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en-US" dirty="0" smtClean="0"/>
                        <a:t>Points/Percent</a:t>
                      </a:r>
                      <a:endParaRPr lang="en-US" dirty="0"/>
                    </a:p>
                  </a:txBody>
                  <a:tcPr>
                    <a:lnL w="76200" cap="flat" cmpd="sng" algn="ctr">
                      <a:solidFill>
                        <a:schemeClr val="bg1"/>
                      </a:solidFill>
                      <a:prstDash val="solid"/>
                      <a:round/>
                      <a:headEnd type="none" w="med" len="med"/>
                      <a:tailEnd type="none" w="med" len="med"/>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0000"/>
                  </a:ext>
                </a:extLst>
              </a:tr>
              <a:tr h="422501">
                <a:tc>
                  <a:txBody>
                    <a:bodyPr/>
                    <a:lstStyle/>
                    <a:p>
                      <a:r>
                        <a:rPr lang="en-US" sz="2400" dirty="0" smtClean="0"/>
                        <a:t>Proficiency  </a:t>
                      </a:r>
                      <a:endParaRPr lang="en-US" sz="2400" dirty="0"/>
                    </a:p>
                  </a:txBody>
                  <a:tcP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smtClean="0"/>
                        <a:t>ELA, Math, and Science Proficiency</a:t>
                      </a: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t>40%</a:t>
                      </a: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t>40%</a:t>
                      </a:r>
                      <a:endParaRPr lang="en-US" dirty="0"/>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5431">
                <a:tc>
                  <a:txBody>
                    <a:bodyPr/>
                    <a:lstStyle/>
                    <a:p>
                      <a:endParaRPr lang="en-US" sz="6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9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smtClean="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smtClean="0"/>
                    </a:p>
                  </a:txBody>
                  <a:tcP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0752">
                <a:tc rowSpan="3">
                  <a:txBody>
                    <a:bodyPr/>
                    <a:lstStyle/>
                    <a:p>
                      <a:r>
                        <a:rPr lang="en-US" sz="2400" dirty="0" smtClean="0"/>
                        <a:t>Growth</a:t>
                      </a:r>
                      <a:endParaRPr lang="en-US" sz="24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BBB59"/>
                    </a:solidFill>
                  </a:tcPr>
                </a:tc>
                <a:tc>
                  <a:txBody>
                    <a:bodyPr/>
                    <a:lstStyle/>
                    <a:p>
                      <a:r>
                        <a:rPr lang="en-US" dirty="0" smtClean="0"/>
                        <a:t>SGP ELA,</a:t>
                      </a:r>
                      <a:r>
                        <a:rPr lang="en-US" baseline="0" dirty="0" smtClean="0"/>
                        <a:t> Math</a:t>
                      </a: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15%</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40%</a:t>
                      </a:r>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422501">
                <a:tc vMerge="1">
                  <a:txBody>
                    <a:bodyPr/>
                    <a:lstStyle/>
                    <a:p>
                      <a:endParaRPr lang="en-US" dirty="0"/>
                    </a:p>
                  </a:txBody>
                  <a:tcPr/>
                </a:tc>
                <a:tc>
                  <a:txBody>
                    <a:bodyPr/>
                    <a:lstStyle/>
                    <a:p>
                      <a:r>
                        <a:rPr lang="en-US" dirty="0" smtClean="0"/>
                        <a:t>SGT ELA, Math</a:t>
                      </a: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15%</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solidFill>
                      <a:schemeClr val="accent3"/>
                    </a:solidFill>
                  </a:tcPr>
                </a:tc>
                <a:extLst>
                  <a:ext uri="{0D108BD9-81ED-4DB2-BD59-A6C34878D82A}">
                    <a16:rowId xmlns:a16="http://schemas.microsoft.com/office/drawing/2014/main" val="10004"/>
                  </a:ext>
                </a:extLst>
              </a:tr>
              <a:tr h="422501">
                <a:tc vMerge="1">
                  <a:txBody>
                    <a:bodyPr/>
                    <a:lstStyle/>
                    <a:p>
                      <a:endParaRPr lang="en-US" sz="24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Bottom 25% Students’ Growth</a:t>
                      </a:r>
                    </a:p>
                    <a:p>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BBB5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BBB59"/>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5"/>
                  </a:ext>
                </a:extLst>
              </a:tr>
              <a:tr h="179438">
                <a:tc>
                  <a:txBody>
                    <a:bodyPr/>
                    <a:lstStyle/>
                    <a:p>
                      <a:endParaRPr lang="en-US" sz="6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600" dirty="0"/>
                    </a:p>
                  </a:txBody>
                  <a:tcP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2501">
                <a:tc rowSpan="2">
                  <a:txBody>
                    <a:bodyPr/>
                    <a:lstStyle/>
                    <a:p>
                      <a:r>
                        <a:rPr lang="en-US" sz="2400" dirty="0" smtClean="0"/>
                        <a:t>ELL</a:t>
                      </a:r>
                      <a:endParaRPr lang="en-US" sz="24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r>
                        <a:rPr lang="en-US" dirty="0" smtClean="0"/>
                        <a:t>ELL Proficiency on AZELLA</a:t>
                      </a: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en-US" dirty="0" smtClean="0"/>
                        <a:t>5%</a:t>
                      </a: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rowSpan="2">
                  <a:txBody>
                    <a:bodyPr/>
                    <a:lstStyle/>
                    <a:p>
                      <a:pPr algn="ctr"/>
                      <a:r>
                        <a:rPr lang="en-US" dirty="0" smtClean="0"/>
                        <a:t>10%</a:t>
                      </a:r>
                      <a:endParaRPr lang="en-US"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7"/>
                  </a:ext>
                </a:extLst>
              </a:tr>
              <a:tr h="422501">
                <a:tc vMerge="1">
                  <a:txBody>
                    <a:bodyPr/>
                    <a:lstStyle/>
                    <a:p>
                      <a:endParaRPr lang="en-US" dirty="0"/>
                    </a:p>
                  </a:txBody>
                  <a:tcPr/>
                </a:tc>
                <a:tc>
                  <a:txBody>
                    <a:bodyPr/>
                    <a:lstStyle/>
                    <a:p>
                      <a:r>
                        <a:rPr lang="en-US" dirty="0" smtClean="0"/>
                        <a:t>ELL Growth on AZELLA</a:t>
                      </a: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dirty="0" smtClean="0"/>
                        <a:t>5%</a:t>
                      </a: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vMerge="1">
                  <a:txBody>
                    <a:bodyPr/>
                    <a:lstStyle/>
                    <a:p>
                      <a:endParaRPr lang="en-US" dirty="0"/>
                    </a:p>
                  </a:txBody>
                  <a:tcPr>
                    <a:solidFill>
                      <a:schemeClr val="accent6">
                        <a:lumMod val="60000"/>
                        <a:lumOff val="40000"/>
                      </a:schemeClr>
                    </a:solidFill>
                  </a:tcPr>
                </a:tc>
                <a:extLst>
                  <a:ext uri="{0D108BD9-81ED-4DB2-BD59-A6C34878D82A}">
                    <a16:rowId xmlns:a16="http://schemas.microsoft.com/office/drawing/2014/main" val="10008"/>
                  </a:ext>
                </a:extLst>
              </a:tr>
              <a:tr h="218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600" dirty="0"/>
                    </a:p>
                  </a:txBody>
                  <a:tcP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72924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Additional</a:t>
                      </a:r>
                      <a:r>
                        <a:rPr lang="en-US" sz="2400" baseline="0" dirty="0" smtClean="0"/>
                        <a:t> Indicators</a:t>
                      </a:r>
                      <a:endParaRPr lang="en-US" sz="24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rowSpan="2">
                  <a:txBody>
                    <a:bodyPr/>
                    <a:lstStyle/>
                    <a:p>
                      <a:r>
                        <a:rPr lang="en-US" dirty="0" smtClean="0"/>
                        <a:t>Best</a:t>
                      </a:r>
                      <a:r>
                        <a:rPr lang="en-US" baseline="0" dirty="0" smtClean="0"/>
                        <a:t> 2 of: T</a:t>
                      </a:r>
                      <a:r>
                        <a:rPr lang="en-US" dirty="0" smtClean="0"/>
                        <a:t>op 25% Students’ AzMERIT</a:t>
                      </a:r>
                      <a:r>
                        <a:rPr lang="en-US" baseline="0" dirty="0" smtClean="0"/>
                        <a:t> Performance (ELA and Math), Decrease in % of grade 3 students below MOWR threshold, Increase in grade 8 students taking AzMERIT HS EOC</a:t>
                      </a: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n-US" dirty="0" smtClean="0"/>
                    </a:p>
                    <a:p>
                      <a:pPr algn="ctr"/>
                      <a:r>
                        <a:rPr lang="en-US" dirty="0" smtClean="0"/>
                        <a:t>5%</a:t>
                      </a: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rowSpan="2">
                  <a:txBody>
                    <a:bodyPr/>
                    <a:lstStyle/>
                    <a:p>
                      <a:pPr algn="ctr"/>
                      <a:r>
                        <a:rPr lang="en-US" dirty="0" smtClean="0"/>
                        <a:t>10%</a:t>
                      </a:r>
                      <a:endParaRPr lang="en-US"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10"/>
                  </a:ext>
                </a:extLst>
              </a:tr>
              <a:tr h="625069">
                <a:tc vMerge="1">
                  <a:txBody>
                    <a:bodyPr/>
                    <a:lstStyle/>
                    <a:p>
                      <a:endParaRPr lang="en-US" dirty="0"/>
                    </a:p>
                  </a:txBody>
                  <a:tcPr/>
                </a:tc>
                <a:tc vMerge="1">
                  <a:txBody>
                    <a:bodyPr/>
                    <a:lstStyle/>
                    <a:p>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t>5%</a:t>
                      </a: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vMerge="1">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10011"/>
                  </a:ext>
                </a:extLst>
              </a:tr>
            </a:tbl>
          </a:graphicData>
        </a:graphic>
      </p:graphicFrame>
      <p:sp>
        <p:nvSpPr>
          <p:cNvPr id="5" name="TextBox 4"/>
          <p:cNvSpPr txBox="1"/>
          <p:nvPr/>
        </p:nvSpPr>
        <p:spPr>
          <a:xfrm>
            <a:off x="228600" y="26894"/>
            <a:ext cx="8686800" cy="646331"/>
          </a:xfrm>
          <a:prstGeom prst="rect">
            <a:avLst/>
          </a:prstGeom>
          <a:noFill/>
        </p:spPr>
        <p:txBody>
          <a:bodyPr wrap="square" rtlCol="0">
            <a:spAutoFit/>
          </a:bodyPr>
          <a:lstStyle/>
          <a:p>
            <a:pPr algn="ctr"/>
            <a:r>
              <a:rPr lang="en-US" sz="3600" b="1" dirty="0" smtClean="0">
                <a:solidFill>
                  <a:srgbClr val="FFC000"/>
                </a:solidFill>
                <a:latin typeface="Arial Black" panose="020B0A04020102020204" pitchFamily="34" charset="0"/>
                <a:cs typeface="Arial" panose="020B0604020202020204" pitchFamily="34" charset="0"/>
              </a:rPr>
              <a:t>K-8 Model</a:t>
            </a:r>
            <a:endParaRPr lang="en-US" sz="3600" b="1" dirty="0">
              <a:solidFill>
                <a:srgbClr val="FFC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8848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1159042"/>
            <a:ext cx="7651938" cy="611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4939" y="81572"/>
            <a:ext cx="8834120" cy="553998"/>
          </a:xfrm>
        </p:spPr>
        <p:txBody>
          <a:bodyPr/>
          <a:lstStyle/>
          <a:p>
            <a:pPr algn="ctr"/>
            <a:r>
              <a:rPr lang="en-US" dirty="0" smtClean="0"/>
              <a:t>K-8 Model</a:t>
            </a:r>
            <a:endParaRPr lang="en-US" dirty="0"/>
          </a:p>
        </p:txBody>
      </p:sp>
    </p:spTree>
    <p:extLst>
      <p:ext uri="{BB962C8B-B14F-4D97-AF65-F5344CB8AC3E}">
        <p14:creationId xmlns:p14="http://schemas.microsoft.com/office/powerpoint/2010/main" val="189165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553998"/>
          </a:xfrm>
        </p:spPr>
        <p:txBody>
          <a:bodyPr/>
          <a:lstStyle/>
          <a:p>
            <a:pPr algn="ctr"/>
            <a:r>
              <a:rPr lang="en-US" dirty="0" smtClean="0"/>
              <a:t>K-8 Model Projected Letter Grades</a:t>
            </a:r>
            <a:endParaRPr lang="en-US" dirty="0"/>
          </a:p>
        </p:txBody>
      </p:sp>
      <p:sp>
        <p:nvSpPr>
          <p:cNvPr id="4" name="Rectangle 3"/>
          <p:cNvSpPr/>
          <p:nvPr/>
        </p:nvSpPr>
        <p:spPr>
          <a:xfrm>
            <a:off x="609600" y="1295400"/>
            <a:ext cx="8077200" cy="400110"/>
          </a:xfrm>
          <a:prstGeom prst="rect">
            <a:avLst/>
          </a:prstGeom>
        </p:spPr>
        <p:txBody>
          <a:bodyPr wrap="square">
            <a:spAutoFit/>
          </a:bodyPr>
          <a:lstStyle/>
          <a:p>
            <a:pPr algn="ctr"/>
            <a:r>
              <a:rPr lang="en-US" sz="2000" kern="0" dirty="0">
                <a:solidFill>
                  <a:sysClr val="windowText" lastClr="000000"/>
                </a:solidFill>
              </a:rPr>
              <a:t>70% or higher total points = A, 60-69% = B, 50-59% = C, below 50% = D</a:t>
            </a:r>
          </a:p>
        </p:txBody>
      </p:sp>
      <p:graphicFrame>
        <p:nvGraphicFramePr>
          <p:cNvPr id="5" name="Chart 4"/>
          <p:cNvGraphicFramePr>
            <a:graphicFrameLocks/>
          </p:cNvGraphicFramePr>
          <p:nvPr>
            <p:extLst>
              <p:ext uri="{D42A27DB-BD31-4B8C-83A1-F6EECF244321}">
                <p14:modId xmlns:p14="http://schemas.microsoft.com/office/powerpoint/2010/main" val="2802371139"/>
              </p:ext>
            </p:extLst>
          </p:nvPr>
        </p:nvGraphicFramePr>
        <p:xfrm>
          <a:off x="304800" y="2000250"/>
          <a:ext cx="8382000" cy="4552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2014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553998"/>
          </a:xfrm>
        </p:spPr>
        <p:txBody>
          <a:bodyPr/>
          <a:lstStyle/>
          <a:p>
            <a:pPr algn="ctr"/>
            <a:r>
              <a:rPr lang="en-US" dirty="0" smtClean="0"/>
              <a:t>Non-Title I vs. Title I</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842099174"/>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1307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1107996"/>
          </a:xfrm>
        </p:spPr>
        <p:txBody>
          <a:bodyPr/>
          <a:lstStyle/>
          <a:p>
            <a:pPr algn="ctr"/>
            <a:r>
              <a:rPr lang="en-US" dirty="0" smtClean="0"/>
              <a:t>Title I Schools </a:t>
            </a:r>
            <a:br>
              <a:rPr lang="en-US" dirty="0" smtClean="0"/>
            </a:br>
            <a:r>
              <a:rPr lang="en-US" dirty="0" smtClean="0"/>
              <a:t>FY 14 vs FY 16</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894882612"/>
              </p:ext>
            </p:extLst>
          </p:nvPr>
        </p:nvGraphicFramePr>
        <p:xfrm>
          <a:off x="-8022" y="1143000"/>
          <a:ext cx="9152021"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6783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39" y="81572"/>
            <a:ext cx="8834120" cy="1107996"/>
          </a:xfrm>
        </p:spPr>
        <p:txBody>
          <a:bodyPr/>
          <a:lstStyle/>
          <a:p>
            <a:pPr algn="ctr"/>
            <a:r>
              <a:rPr lang="en-US" dirty="0" smtClean="0"/>
              <a:t>Non-Title I Schools </a:t>
            </a:r>
            <a:br>
              <a:rPr lang="en-US" dirty="0" smtClean="0"/>
            </a:br>
            <a:r>
              <a:rPr lang="en-US" dirty="0" smtClean="0"/>
              <a:t>FY 14 vs. FY 16</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911927963"/>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1943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662264BCB36346AC729BACE5C6C8F0" ma:contentTypeVersion="0" ma:contentTypeDescription="Create a new document." ma:contentTypeScope="" ma:versionID="ac3168ac01a4b174335d9e4d06f1f730">
  <xsd:schema xmlns:xsd="http://www.w3.org/2001/XMLSchema" xmlns:xs="http://www.w3.org/2001/XMLSchema" xmlns:p="http://schemas.microsoft.com/office/2006/metadata/properties" targetNamespace="http://schemas.microsoft.com/office/2006/metadata/properties" ma:root="true" ma:fieldsID="1f91a99a16150dcbae2ad8c95a2bc4d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7E0A2F-586F-434F-AC62-4E3631B80D59}">
  <ds:schemaRefs>
    <ds:schemaRef ds:uri="http://purl.org/dc/elements/1.1/"/>
    <ds:schemaRef ds:uri="http://purl.org/dc/dcmitype/"/>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72D5F74-FA4F-410D-AB7E-6101570A79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8F1AAFB-853E-41F6-9A31-D2D3EA4BD6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1748</TotalTime>
  <Words>2814</Words>
  <Application>Microsoft Office PowerPoint</Application>
  <PresentationFormat>On-screen Show (4:3)</PresentationFormat>
  <Paragraphs>450</Paragraphs>
  <Slides>37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Black</vt:lpstr>
      <vt:lpstr>Calibri</vt:lpstr>
      <vt:lpstr>Tw Cen MT</vt:lpstr>
      <vt:lpstr>Wingdings</vt:lpstr>
      <vt:lpstr>Office Theme</vt:lpstr>
      <vt:lpstr>PowerPoint Presentation</vt:lpstr>
      <vt:lpstr>Agenda</vt:lpstr>
      <vt:lpstr>K-8 Business Rules</vt:lpstr>
      <vt:lpstr>PowerPoint Presentation</vt:lpstr>
      <vt:lpstr>K-8 Model</vt:lpstr>
      <vt:lpstr>K-8 Model Projected Letter Grades</vt:lpstr>
      <vt:lpstr>Non-Title I vs. Title I</vt:lpstr>
      <vt:lpstr>Title I Schools  FY 14 vs FY 16</vt:lpstr>
      <vt:lpstr>Non-Title I Schools  FY 14 vs. FY 16</vt:lpstr>
      <vt:lpstr>Letter Grade by Percentage of Free  and Reduced Lunch Students</vt:lpstr>
      <vt:lpstr>K-8 Model</vt:lpstr>
      <vt:lpstr>PowerPoint Presentation</vt:lpstr>
      <vt:lpstr>9-12 Business Rules</vt:lpstr>
      <vt:lpstr>PowerPoint Presentation</vt:lpstr>
      <vt:lpstr>Model 1</vt:lpstr>
      <vt:lpstr>Model 1: Projected Letter Grades</vt:lpstr>
      <vt:lpstr>Model 1: Non-Title I vs. Title I</vt:lpstr>
      <vt:lpstr>Model 1: Title I Schools Letter Grades for FY 14 and FY 16</vt:lpstr>
      <vt:lpstr>Model 1: Non-Title I Schools Letter Grades for FY 14 and FY 16</vt:lpstr>
      <vt:lpstr>Model 1: Letter Grade by Percentage of  Free and Reduced Lunch Students</vt:lpstr>
      <vt:lpstr>PowerPoint Presentation</vt:lpstr>
      <vt:lpstr>Model 2</vt:lpstr>
      <vt:lpstr>Model 2: Projected Letter Grades</vt:lpstr>
      <vt:lpstr>Model 2: Non-Title I vs. Title I</vt:lpstr>
      <vt:lpstr>Model 2: Title I Schools Letter Grades for FY 14 and FY 16</vt:lpstr>
      <vt:lpstr>Model 2: Non-Title I Schools Letter Grades for FY 14 and FY 16</vt:lpstr>
      <vt:lpstr>Model 2: Letter Grade by Percentage of Free and Reduced Lunch Students</vt:lpstr>
      <vt:lpstr>PowerPoint Presentation</vt:lpstr>
      <vt:lpstr>PowerPoint Presentation</vt:lpstr>
      <vt:lpstr>Model 3: Projected Letter Grades</vt:lpstr>
      <vt:lpstr>PowerPoint Presentation</vt:lpstr>
      <vt:lpstr>Model 3: Title I Schools Letter Grades for FY 14 and FY 16 </vt:lpstr>
      <vt:lpstr>Model 3: Letter Grade by Percentage of Free and Reduced Lunch Students</vt:lpstr>
      <vt:lpstr>PowerPoint Presentation</vt:lpstr>
      <vt:lpstr>Follow-Up Items</vt:lpstr>
      <vt:lpstr>Follow-Up Items</vt:lpstr>
      <vt:lpstr>Follow-Up Items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Metcalfe, Yovhane</dc:creator>
  <cp:lastModifiedBy>Karol Schmidt</cp:lastModifiedBy>
  <cp:revision>285</cp:revision>
  <cp:lastPrinted>2016-11-04T15:31:00Z</cp:lastPrinted>
  <dcterms:created xsi:type="dcterms:W3CDTF">2016-10-18T13:08:16Z</dcterms:created>
  <dcterms:modified xsi:type="dcterms:W3CDTF">2016-12-08T04:21:04Z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2014-08-26T00:00:00Z</vt:filetime>
  </property>
  <property fmtid="{D5CDD505-2E9C-101B-9397-08002B2CF9AE}" pid="3" name="LastSaved">
    <vt:filetime>2016-10-18T00:00:00Z</vt:filetime>
  </property>
  <property fmtid="{D5CDD505-2E9C-101B-9397-08002B2CF9AE}" pid="4" name="ContentTypeId">
    <vt:lpwstr>0x010100A3662264BCB36346AC729BACE5C6C8F0</vt:lpwstr>
  </property>
</Properties>
</file>