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0"/>
  </p:notesMasterIdLst>
  <p:handoutMasterIdLst>
    <p:handoutMasterId r:id="rId51"/>
  </p:handoutMasterIdLst>
  <p:sldIdLst>
    <p:sldId id="256" r:id="rId5"/>
    <p:sldId id="300" r:id="rId6"/>
    <p:sldId id="325" r:id="rId7"/>
    <p:sldId id="357" r:id="rId8"/>
    <p:sldId id="257" r:id="rId9"/>
    <p:sldId id="337" r:id="rId10"/>
    <p:sldId id="338" r:id="rId11"/>
    <p:sldId id="365" r:id="rId12"/>
    <p:sldId id="371" r:id="rId13"/>
    <p:sldId id="375" r:id="rId14"/>
    <p:sldId id="367" r:id="rId15"/>
    <p:sldId id="368" r:id="rId16"/>
    <p:sldId id="327" r:id="rId17"/>
    <p:sldId id="361" r:id="rId18"/>
    <p:sldId id="362" r:id="rId19"/>
    <p:sldId id="301" r:id="rId20"/>
    <p:sldId id="339" r:id="rId21"/>
    <p:sldId id="340" r:id="rId22"/>
    <p:sldId id="374" r:id="rId23"/>
    <p:sldId id="330" r:id="rId24"/>
    <p:sldId id="359" r:id="rId25"/>
    <p:sldId id="335" r:id="rId26"/>
    <p:sldId id="336" r:id="rId27"/>
    <p:sldId id="272" r:id="rId28"/>
    <p:sldId id="326" r:id="rId29"/>
    <p:sldId id="273" r:id="rId30"/>
    <p:sldId id="379" r:id="rId31"/>
    <p:sldId id="343" r:id="rId32"/>
    <p:sldId id="344" r:id="rId33"/>
    <p:sldId id="329" r:id="rId34"/>
    <p:sldId id="308" r:id="rId35"/>
    <p:sldId id="358" r:id="rId36"/>
    <p:sldId id="345" r:id="rId37"/>
    <p:sldId id="346" r:id="rId38"/>
    <p:sldId id="347" r:id="rId39"/>
    <p:sldId id="380" r:id="rId40"/>
    <p:sldId id="381" r:id="rId41"/>
    <p:sldId id="274" r:id="rId42"/>
    <p:sldId id="350" r:id="rId43"/>
    <p:sldId id="351" r:id="rId44"/>
    <p:sldId id="349" r:id="rId45"/>
    <p:sldId id="315" r:id="rId46"/>
    <p:sldId id="360" r:id="rId47"/>
    <p:sldId id="354" r:id="rId48"/>
    <p:sldId id="355" r:id="rId4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296" autoAdjust="0"/>
    <p:restoredTop sz="80229" autoAdjust="0"/>
  </p:normalViewPr>
  <p:slideViewPr>
    <p:cSldViewPr>
      <p:cViewPr varScale="1">
        <p:scale>
          <a:sx n="89" d="100"/>
          <a:sy n="89" d="100"/>
        </p:scale>
        <p:origin x="-2178"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268"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561" y="0"/>
            <a:ext cx="2972268" cy="464820"/>
          </a:xfrm>
          <a:prstGeom prst="rect">
            <a:avLst/>
          </a:prstGeom>
        </p:spPr>
        <p:txBody>
          <a:bodyPr vert="horz" lIns="91440" tIns="45720" rIns="91440" bIns="45720" rtlCol="0"/>
          <a:lstStyle>
            <a:lvl1pPr algn="r">
              <a:defRPr sz="1200"/>
            </a:lvl1pPr>
          </a:lstStyle>
          <a:p>
            <a:fld id="{6D2E2843-9EC3-4725-96D2-0A88A9EF89C9}" type="datetimeFigureOut">
              <a:rPr lang="en-US" smtClean="0"/>
              <a:t>3/26/2017</a:t>
            </a:fld>
            <a:endParaRPr lang="en-US"/>
          </a:p>
        </p:txBody>
      </p:sp>
      <p:sp>
        <p:nvSpPr>
          <p:cNvPr id="4" name="Footer Placeholder 3"/>
          <p:cNvSpPr>
            <a:spLocks noGrp="1"/>
          </p:cNvSpPr>
          <p:nvPr>
            <p:ph type="ftr" sz="quarter" idx="2"/>
          </p:nvPr>
        </p:nvSpPr>
        <p:spPr>
          <a:xfrm>
            <a:off x="1" y="8829429"/>
            <a:ext cx="2972268"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561" y="8829429"/>
            <a:ext cx="2972268" cy="464820"/>
          </a:xfrm>
          <a:prstGeom prst="rect">
            <a:avLst/>
          </a:prstGeom>
        </p:spPr>
        <p:txBody>
          <a:bodyPr vert="horz" lIns="91440" tIns="45720" rIns="91440" bIns="45720" rtlCol="0" anchor="b"/>
          <a:lstStyle>
            <a:lvl1pPr algn="r">
              <a:defRPr sz="1200"/>
            </a:lvl1pPr>
          </a:lstStyle>
          <a:p>
            <a:fld id="{51329AC0-69B4-4E75-B6C8-FD14B059F99A}" type="slidenum">
              <a:rPr lang="en-US" smtClean="0"/>
              <a:t>‹#›</a:t>
            </a:fld>
            <a:endParaRPr lang="en-US"/>
          </a:p>
        </p:txBody>
      </p:sp>
    </p:spTree>
    <p:extLst>
      <p:ext uri="{BB962C8B-B14F-4D97-AF65-F5344CB8AC3E}">
        <p14:creationId xmlns:p14="http://schemas.microsoft.com/office/powerpoint/2010/main" val="2585180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64820"/>
          </a:xfrm>
          <a:prstGeom prst="rect">
            <a:avLst/>
          </a:prstGeom>
        </p:spPr>
        <p:txBody>
          <a:bodyPr vert="horz" lIns="91440" tIns="45720" rIns="91440" bIns="45720" rtlCol="0"/>
          <a:lstStyle>
            <a:lvl1pPr algn="r">
              <a:defRPr sz="1200"/>
            </a:lvl1pPr>
          </a:lstStyle>
          <a:p>
            <a:fld id="{E13B264F-8668-4688-B2AE-1D93229042E4}" type="datetimeFigureOut">
              <a:rPr lang="en-US" smtClean="0"/>
              <a:t>3/26/2017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1"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429"/>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829429"/>
            <a:ext cx="2971800" cy="464820"/>
          </a:xfrm>
          <a:prstGeom prst="rect">
            <a:avLst/>
          </a:prstGeom>
        </p:spPr>
        <p:txBody>
          <a:bodyPr vert="horz" lIns="91440" tIns="45720" rIns="91440" bIns="45720" rtlCol="0" anchor="b"/>
          <a:lstStyle>
            <a:lvl1pPr algn="r">
              <a:defRPr sz="1200"/>
            </a:lvl1pPr>
          </a:lstStyle>
          <a:p>
            <a:fld id="{F0FD896D-C9AC-4FAC-BDA3-6ECC2B90D84F}" type="slidenum">
              <a:rPr lang="en-US" smtClean="0"/>
              <a:t>‹#›</a:t>
            </a:fld>
            <a:endParaRPr lang="en-US"/>
          </a:p>
        </p:txBody>
      </p:sp>
    </p:spTree>
    <p:extLst>
      <p:ext uri="{BB962C8B-B14F-4D97-AF65-F5344CB8AC3E}">
        <p14:creationId xmlns:p14="http://schemas.microsoft.com/office/powerpoint/2010/main" val="209589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did try disaggregating by grade HS EOC. It didn’t make a large difference in numbers, but that is an option.</a:t>
            </a:r>
          </a:p>
          <a:p>
            <a:endParaRPr lang="en-US" baseline="0" dirty="0" smtClean="0"/>
          </a:p>
          <a:p>
            <a:r>
              <a:rPr lang="en-US" baseline="0" dirty="0" smtClean="0"/>
              <a:t>Cap on proficiency. 45 schools earned greater than 40 points. – 3%</a:t>
            </a:r>
          </a:p>
          <a:p>
            <a:endParaRPr lang="en-US" baseline="0" dirty="0" smtClean="0"/>
          </a:p>
          <a:p>
            <a:r>
              <a:rPr lang="en-US" baseline="0" dirty="0" smtClean="0"/>
              <a:t>Cap on growth. 809 schools – 63%</a:t>
            </a:r>
          </a:p>
          <a:p>
            <a:endParaRPr lang="en-US" baseline="0" dirty="0" smtClean="0"/>
          </a:p>
          <a:p>
            <a:r>
              <a:rPr lang="en-US" baseline="0" dirty="0" smtClean="0"/>
              <a:t>Acceleration/Readiness</a:t>
            </a:r>
          </a:p>
          <a:p>
            <a:r>
              <a:rPr lang="en-US" sz="1200" kern="1200" dirty="0" smtClean="0">
                <a:solidFill>
                  <a:schemeClr val="tx1"/>
                </a:solidFill>
                <a:effectLst/>
                <a:latin typeface="+mn-lt"/>
                <a:ea typeface="+mn-ea"/>
                <a:cs typeface="+mn-cs"/>
              </a:rPr>
              <a:t>Out of 4:</a:t>
            </a:r>
          </a:p>
          <a:p>
            <a:r>
              <a:rPr lang="en-US" sz="1200" kern="1200" dirty="0" smtClean="0">
                <a:solidFill>
                  <a:schemeClr val="tx1"/>
                </a:solidFill>
                <a:effectLst/>
                <a:latin typeface="+mn-lt"/>
                <a:ea typeface="+mn-ea"/>
                <a:cs typeface="+mn-cs"/>
              </a:rPr>
              <a:t>4 out of 4= 10</a:t>
            </a:r>
          </a:p>
          <a:p>
            <a:r>
              <a:rPr lang="en-US" sz="1200" kern="1200" dirty="0" smtClean="0">
                <a:solidFill>
                  <a:schemeClr val="tx1"/>
                </a:solidFill>
                <a:effectLst/>
                <a:latin typeface="+mn-lt"/>
                <a:ea typeface="+mn-ea"/>
                <a:cs typeface="+mn-cs"/>
              </a:rPr>
              <a:t>3 out of 4= 7.5</a:t>
            </a:r>
          </a:p>
          <a:p>
            <a:r>
              <a:rPr lang="en-US" sz="1200" kern="1200" dirty="0" smtClean="0">
                <a:solidFill>
                  <a:schemeClr val="tx1"/>
                </a:solidFill>
                <a:effectLst/>
                <a:latin typeface="+mn-lt"/>
                <a:ea typeface="+mn-ea"/>
                <a:cs typeface="+mn-cs"/>
              </a:rPr>
              <a:t>2 out of 4= 5</a:t>
            </a:r>
          </a:p>
          <a:p>
            <a:r>
              <a:rPr lang="en-US" sz="1200" kern="1200" dirty="0" smtClean="0">
                <a:solidFill>
                  <a:schemeClr val="tx1"/>
                </a:solidFill>
                <a:effectLst/>
                <a:latin typeface="+mn-lt"/>
                <a:ea typeface="+mn-ea"/>
                <a:cs typeface="+mn-cs"/>
              </a:rPr>
              <a:t>1 out of 4= 2.5</a:t>
            </a:r>
          </a:p>
          <a:p>
            <a:r>
              <a:rPr lang="en-US" sz="1200" kern="1200" dirty="0" smtClean="0">
                <a:solidFill>
                  <a:schemeClr val="tx1"/>
                </a:solidFill>
                <a:effectLst/>
                <a:latin typeface="+mn-lt"/>
                <a:ea typeface="+mn-ea"/>
                <a:cs typeface="+mn-cs"/>
              </a:rPr>
              <a:t>O out of 4= 0</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Out of 5:</a:t>
            </a:r>
          </a:p>
          <a:p>
            <a:r>
              <a:rPr lang="en-US" sz="1200" kern="1200" dirty="0" smtClean="0">
                <a:solidFill>
                  <a:schemeClr val="tx1"/>
                </a:solidFill>
                <a:effectLst/>
                <a:latin typeface="+mn-lt"/>
                <a:ea typeface="+mn-ea"/>
                <a:cs typeface="+mn-cs"/>
              </a:rPr>
              <a:t>5 out of 5= 10</a:t>
            </a:r>
          </a:p>
          <a:p>
            <a:r>
              <a:rPr lang="en-US" sz="1200" kern="1200" dirty="0" smtClean="0">
                <a:solidFill>
                  <a:schemeClr val="tx1"/>
                </a:solidFill>
                <a:effectLst/>
                <a:latin typeface="+mn-lt"/>
                <a:ea typeface="+mn-ea"/>
                <a:cs typeface="+mn-cs"/>
              </a:rPr>
              <a:t>4 out of 5= 8</a:t>
            </a:r>
          </a:p>
          <a:p>
            <a:r>
              <a:rPr lang="en-US" sz="1200" kern="1200" dirty="0" smtClean="0">
                <a:solidFill>
                  <a:schemeClr val="tx1"/>
                </a:solidFill>
                <a:effectLst/>
                <a:latin typeface="+mn-lt"/>
                <a:ea typeface="+mn-ea"/>
                <a:cs typeface="+mn-cs"/>
              </a:rPr>
              <a:t>3 out of 5 = 6</a:t>
            </a:r>
          </a:p>
          <a:p>
            <a:r>
              <a:rPr lang="en-US" sz="1200" kern="1200" dirty="0" smtClean="0">
                <a:solidFill>
                  <a:schemeClr val="tx1"/>
                </a:solidFill>
                <a:effectLst/>
                <a:latin typeface="+mn-lt"/>
                <a:ea typeface="+mn-ea"/>
                <a:cs typeface="+mn-cs"/>
              </a:rPr>
              <a:t>2 out of 5= 4</a:t>
            </a:r>
          </a:p>
          <a:p>
            <a:r>
              <a:rPr lang="en-US" sz="1200" kern="1200" dirty="0" smtClean="0">
                <a:solidFill>
                  <a:schemeClr val="tx1"/>
                </a:solidFill>
                <a:effectLst/>
                <a:latin typeface="+mn-lt"/>
                <a:ea typeface="+mn-ea"/>
                <a:cs typeface="+mn-cs"/>
              </a:rPr>
              <a:t>1 out of 5= 2.5</a:t>
            </a:r>
          </a:p>
          <a:p>
            <a:r>
              <a:rPr lang="en-US" sz="1200" kern="1200" dirty="0" smtClean="0">
                <a:solidFill>
                  <a:schemeClr val="tx1"/>
                </a:solidFill>
                <a:effectLst/>
                <a:latin typeface="+mn-lt"/>
                <a:ea typeface="+mn-ea"/>
                <a:cs typeface="+mn-cs"/>
              </a:rPr>
              <a:t>0 out of 5= 0</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Out of 6:</a:t>
            </a:r>
          </a:p>
          <a:p>
            <a:r>
              <a:rPr lang="en-US" sz="1200" kern="1200" dirty="0" smtClean="0">
                <a:solidFill>
                  <a:schemeClr val="tx1"/>
                </a:solidFill>
                <a:effectLst/>
                <a:latin typeface="+mn-lt"/>
                <a:ea typeface="+mn-ea"/>
                <a:cs typeface="+mn-cs"/>
              </a:rPr>
              <a:t>6 out of 6= 10</a:t>
            </a:r>
          </a:p>
          <a:p>
            <a:r>
              <a:rPr lang="en-US" sz="1200" kern="1200" dirty="0" smtClean="0">
                <a:solidFill>
                  <a:schemeClr val="tx1"/>
                </a:solidFill>
                <a:effectLst/>
                <a:latin typeface="+mn-lt"/>
                <a:ea typeface="+mn-ea"/>
                <a:cs typeface="+mn-cs"/>
              </a:rPr>
              <a:t>5 out of 6= 8</a:t>
            </a:r>
          </a:p>
          <a:p>
            <a:r>
              <a:rPr lang="en-US" sz="1200" kern="1200" dirty="0" smtClean="0">
                <a:solidFill>
                  <a:schemeClr val="tx1"/>
                </a:solidFill>
                <a:effectLst/>
                <a:latin typeface="+mn-lt"/>
                <a:ea typeface="+mn-ea"/>
                <a:cs typeface="+mn-cs"/>
              </a:rPr>
              <a:t>4 out of 6= 7</a:t>
            </a:r>
          </a:p>
          <a:p>
            <a:r>
              <a:rPr lang="en-US" sz="1200" kern="1200" dirty="0" smtClean="0">
                <a:solidFill>
                  <a:schemeClr val="tx1"/>
                </a:solidFill>
                <a:effectLst/>
                <a:latin typeface="+mn-lt"/>
                <a:ea typeface="+mn-ea"/>
                <a:cs typeface="+mn-cs"/>
              </a:rPr>
              <a:t>3 out of 6 = 5</a:t>
            </a:r>
          </a:p>
          <a:p>
            <a:r>
              <a:rPr lang="en-US" sz="1200" kern="1200" dirty="0" smtClean="0">
                <a:solidFill>
                  <a:schemeClr val="tx1"/>
                </a:solidFill>
                <a:effectLst/>
                <a:latin typeface="+mn-lt"/>
                <a:ea typeface="+mn-ea"/>
                <a:cs typeface="+mn-cs"/>
              </a:rPr>
              <a:t>2 out of 6= 3</a:t>
            </a:r>
          </a:p>
          <a:p>
            <a:r>
              <a:rPr lang="en-US" sz="1200" kern="1200" dirty="0" smtClean="0">
                <a:solidFill>
                  <a:schemeClr val="tx1"/>
                </a:solidFill>
                <a:effectLst/>
                <a:latin typeface="+mn-lt"/>
                <a:ea typeface="+mn-ea"/>
                <a:cs typeface="+mn-cs"/>
              </a:rPr>
              <a:t>1 out of 6= 1</a:t>
            </a:r>
          </a:p>
          <a:p>
            <a:r>
              <a:rPr lang="en-US" sz="1200" kern="1200" dirty="0" smtClean="0">
                <a:solidFill>
                  <a:schemeClr val="tx1"/>
                </a:solidFill>
                <a:effectLst/>
                <a:latin typeface="+mn-lt"/>
                <a:ea typeface="+mn-ea"/>
                <a:cs typeface="+mn-cs"/>
              </a:rPr>
              <a:t>0 out of 6= 0</a:t>
            </a:r>
            <a:endParaRPr lang="en-US" baseline="0" dirty="0" smtClean="0"/>
          </a:p>
        </p:txBody>
      </p:sp>
      <p:sp>
        <p:nvSpPr>
          <p:cNvPr id="4" name="Slide Number Placeholder 3"/>
          <p:cNvSpPr>
            <a:spLocks noGrp="1"/>
          </p:cNvSpPr>
          <p:nvPr>
            <p:ph type="sldNum" sz="quarter" idx="10"/>
          </p:nvPr>
        </p:nvSpPr>
        <p:spPr/>
        <p:txBody>
          <a:bodyPr/>
          <a:lstStyle/>
          <a:p>
            <a:fld id="{86B8C739-9AF0-476D-9267-73AE93775AAA}" type="slidenum">
              <a:rPr lang="en-US" smtClean="0"/>
              <a:t>19</a:t>
            </a:fld>
            <a:endParaRPr lang="en-US" dirty="0"/>
          </a:p>
        </p:txBody>
      </p:sp>
    </p:spTree>
    <p:extLst>
      <p:ext uri="{BB962C8B-B14F-4D97-AF65-F5344CB8AC3E}">
        <p14:creationId xmlns:p14="http://schemas.microsoft.com/office/powerpoint/2010/main" val="4036575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Correlation = -.44, p &lt; .001.</a:t>
            </a:r>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22</a:t>
            </a:fld>
            <a:endParaRPr lang="en-US"/>
          </a:p>
        </p:txBody>
      </p:sp>
    </p:spTree>
    <p:extLst>
      <p:ext uri="{BB962C8B-B14F-4D97-AF65-F5344CB8AC3E}">
        <p14:creationId xmlns:p14="http://schemas.microsoft.com/office/powerpoint/2010/main" val="4292410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 on proficiency. 8 schools – 3%.</a:t>
            </a:r>
          </a:p>
          <a:p>
            <a:endParaRPr lang="en-US" dirty="0" smtClean="0"/>
          </a:p>
          <a:p>
            <a:r>
              <a:rPr lang="en-US" dirty="0" smtClean="0"/>
              <a:t>Student level</a:t>
            </a:r>
            <a:r>
              <a:rPr lang="en-US" baseline="0" dirty="0" smtClean="0"/>
              <a:t> CCR. If using school level, increase the mean by 10-12 points and decrease the standard deviation by 1-2 points.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6B8C739-9AF0-476D-9267-73AE93775AAA}" type="slidenum">
              <a:rPr lang="en-US" smtClean="0"/>
              <a:t>25</a:t>
            </a:fld>
            <a:endParaRPr lang="en-US" dirty="0"/>
          </a:p>
        </p:txBody>
      </p:sp>
    </p:spTree>
    <p:extLst>
      <p:ext uri="{BB962C8B-B14F-4D97-AF65-F5344CB8AC3E}">
        <p14:creationId xmlns:p14="http://schemas.microsoft.com/office/powerpoint/2010/main" val="4036575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points for percent proficient change, if that option is</a:t>
            </a:r>
            <a:r>
              <a:rPr lang="en-US" baseline="0" dirty="0" smtClean="0"/>
              <a:t> selected need to be reviewed.</a:t>
            </a:r>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27</a:t>
            </a:fld>
            <a:endParaRPr lang="en-US"/>
          </a:p>
        </p:txBody>
      </p:sp>
    </p:spTree>
    <p:extLst>
      <p:ext uri="{BB962C8B-B14F-4D97-AF65-F5344CB8AC3E}">
        <p14:creationId xmlns:p14="http://schemas.microsoft.com/office/powerpoint/2010/main" val="1919734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Correlation = -.54, p &lt; .001.</a:t>
            </a:r>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28</a:t>
            </a:fld>
            <a:endParaRPr lang="en-US"/>
          </a:p>
        </p:txBody>
      </p:sp>
    </p:spTree>
    <p:extLst>
      <p:ext uri="{BB962C8B-B14F-4D97-AF65-F5344CB8AC3E}">
        <p14:creationId xmlns:p14="http://schemas.microsoft.com/office/powerpoint/2010/main" val="1175611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 on proficiency. 8 schools – 3%.</a:t>
            </a:r>
          </a:p>
          <a:p>
            <a:endParaRPr lang="en-US" dirty="0" smtClean="0"/>
          </a:p>
          <a:p>
            <a:r>
              <a:rPr lang="en-US" dirty="0" smtClean="0"/>
              <a:t>No cap on growth needed.</a:t>
            </a:r>
          </a:p>
          <a:p>
            <a:endParaRPr lang="en-US" dirty="0"/>
          </a:p>
        </p:txBody>
      </p:sp>
      <p:sp>
        <p:nvSpPr>
          <p:cNvPr id="4" name="Slide Number Placeholder 3"/>
          <p:cNvSpPr>
            <a:spLocks noGrp="1"/>
          </p:cNvSpPr>
          <p:nvPr>
            <p:ph type="sldNum" sz="quarter" idx="10"/>
          </p:nvPr>
        </p:nvSpPr>
        <p:spPr/>
        <p:txBody>
          <a:bodyPr/>
          <a:lstStyle/>
          <a:p>
            <a:fld id="{86B8C739-9AF0-476D-9267-73AE93775AAA}" type="slidenum">
              <a:rPr lang="en-US" smtClean="0"/>
              <a:t>30</a:t>
            </a:fld>
            <a:endParaRPr lang="en-US" dirty="0"/>
          </a:p>
        </p:txBody>
      </p:sp>
    </p:spTree>
    <p:extLst>
      <p:ext uri="{BB962C8B-B14F-4D97-AF65-F5344CB8AC3E}">
        <p14:creationId xmlns:p14="http://schemas.microsoft.com/office/powerpoint/2010/main" val="4036575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SGT only has one trajectory right now – </a:t>
            </a:r>
            <a:r>
              <a:rPr lang="en-US" dirty="0" err="1" smtClean="0"/>
              <a:t>Alg</a:t>
            </a:r>
            <a:r>
              <a:rPr lang="en-US" dirty="0" smtClean="0"/>
              <a:t> 1 </a:t>
            </a:r>
            <a:r>
              <a:rPr lang="en-US" dirty="0" smtClean="0">
                <a:sym typeface="Wingdings" panose="05000000000000000000" pitchFamily="2" charset="2"/>
              </a:rPr>
              <a:t> Geo  </a:t>
            </a:r>
            <a:r>
              <a:rPr lang="en-US" dirty="0" err="1" smtClean="0">
                <a:sym typeface="Wingdings" panose="05000000000000000000" pitchFamily="2" charset="2"/>
              </a:rPr>
              <a:t>Alg</a:t>
            </a:r>
            <a:r>
              <a:rPr lang="en-US" baseline="0" dirty="0" smtClean="0">
                <a:sym typeface="Wingdings" panose="05000000000000000000" pitchFamily="2" charset="2"/>
              </a:rPr>
              <a:t> 2</a:t>
            </a:r>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32</a:t>
            </a:fld>
            <a:endParaRPr lang="en-US"/>
          </a:p>
        </p:txBody>
      </p:sp>
    </p:spTree>
    <p:extLst>
      <p:ext uri="{BB962C8B-B14F-4D97-AF65-F5344CB8AC3E}">
        <p14:creationId xmlns:p14="http://schemas.microsoft.com/office/powerpoint/2010/main" val="869773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-.53</a:t>
            </a:r>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34</a:t>
            </a:fld>
            <a:endParaRPr lang="en-US"/>
          </a:p>
        </p:txBody>
      </p:sp>
    </p:spTree>
    <p:extLst>
      <p:ext uri="{BB962C8B-B14F-4D97-AF65-F5344CB8AC3E}">
        <p14:creationId xmlns:p14="http://schemas.microsoft.com/office/powerpoint/2010/main" val="607509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8C739-9AF0-476D-9267-73AE93775AAA}" type="slidenum">
              <a:rPr lang="en-US" smtClean="0"/>
              <a:t>35</a:t>
            </a:fld>
            <a:endParaRPr lang="en-US" dirty="0"/>
          </a:p>
        </p:txBody>
      </p:sp>
    </p:spTree>
    <p:extLst>
      <p:ext uri="{BB962C8B-B14F-4D97-AF65-F5344CB8AC3E}">
        <p14:creationId xmlns:p14="http://schemas.microsoft.com/office/powerpoint/2010/main" val="40365750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Correlation = -.50, p &lt; .001.</a:t>
            </a:r>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39</a:t>
            </a:fld>
            <a:endParaRPr lang="en-US"/>
          </a:p>
        </p:txBody>
      </p:sp>
    </p:spTree>
    <p:extLst>
      <p:ext uri="{BB962C8B-B14F-4D97-AF65-F5344CB8AC3E}">
        <p14:creationId xmlns:p14="http://schemas.microsoft.com/office/powerpoint/2010/main" val="573799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did try disaggregating by grade HS EOC. It didn’t make a large difference in numbers, but that is an option.</a:t>
            </a:r>
          </a:p>
          <a:p>
            <a:endParaRPr lang="en-US" baseline="0" dirty="0" smtClean="0"/>
          </a:p>
          <a:p>
            <a:r>
              <a:rPr lang="en-US" baseline="0" dirty="0" smtClean="0"/>
              <a:t>No cap on growth needed. Cap on proficiency. 45 schools earned greater than 40 points. – 3%</a:t>
            </a:r>
          </a:p>
          <a:p>
            <a:endParaRPr lang="en-US" baseline="0" dirty="0" smtClean="0"/>
          </a:p>
          <a:p>
            <a:r>
              <a:rPr lang="en-US" baseline="0" dirty="0" smtClean="0"/>
              <a:t>None of the models at this time include the Special Education enrolment at 80% of state bonus points. 1248 schools (80%) would earn the points.</a:t>
            </a:r>
            <a:endParaRPr lang="en-US" baseline="0" dirty="0" smtClean="0"/>
          </a:p>
        </p:txBody>
      </p:sp>
      <p:sp>
        <p:nvSpPr>
          <p:cNvPr id="4" name="Slide Number Placeholder 3"/>
          <p:cNvSpPr>
            <a:spLocks noGrp="1"/>
          </p:cNvSpPr>
          <p:nvPr>
            <p:ph type="sldNum" sz="quarter" idx="10"/>
          </p:nvPr>
        </p:nvSpPr>
        <p:spPr/>
        <p:txBody>
          <a:bodyPr/>
          <a:lstStyle/>
          <a:p>
            <a:fld id="{86B8C739-9AF0-476D-9267-73AE93775AAA}" type="slidenum">
              <a:rPr lang="en-US" smtClean="0"/>
              <a:t>3</a:t>
            </a:fld>
            <a:endParaRPr lang="en-US" dirty="0"/>
          </a:p>
        </p:txBody>
      </p:sp>
    </p:spTree>
    <p:extLst>
      <p:ext uri="{BB962C8B-B14F-4D97-AF65-F5344CB8AC3E}">
        <p14:creationId xmlns:p14="http://schemas.microsoft.com/office/powerpoint/2010/main" val="40365750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Out of 5: </a:t>
            </a:r>
          </a:p>
          <a:p>
            <a:r>
              <a:rPr lang="en-US" sz="1200" kern="1200" dirty="0" smtClean="0">
                <a:solidFill>
                  <a:schemeClr val="tx1"/>
                </a:solidFill>
                <a:effectLst/>
                <a:latin typeface="+mn-lt"/>
                <a:ea typeface="+mn-ea"/>
                <a:cs typeface="+mn-cs"/>
              </a:rPr>
              <a:t>3 out of 5= 15</a:t>
            </a:r>
          </a:p>
          <a:p>
            <a:r>
              <a:rPr lang="en-US" sz="1200" kern="1200" dirty="0" smtClean="0">
                <a:solidFill>
                  <a:schemeClr val="tx1"/>
                </a:solidFill>
                <a:effectLst/>
                <a:latin typeface="+mn-lt"/>
                <a:ea typeface="+mn-ea"/>
                <a:cs typeface="+mn-cs"/>
              </a:rPr>
              <a:t>2 out of 5= 10</a:t>
            </a:r>
          </a:p>
          <a:p>
            <a:r>
              <a:rPr lang="en-US" sz="1200" kern="1200" dirty="0" smtClean="0">
                <a:solidFill>
                  <a:schemeClr val="tx1"/>
                </a:solidFill>
                <a:effectLst/>
                <a:latin typeface="+mn-lt"/>
                <a:ea typeface="+mn-ea"/>
                <a:cs typeface="+mn-cs"/>
              </a:rPr>
              <a:t>1 out of 5= 5</a:t>
            </a:r>
          </a:p>
          <a:p>
            <a:r>
              <a:rPr lang="en-US" sz="1200" kern="1200" dirty="0" smtClean="0">
                <a:solidFill>
                  <a:schemeClr val="tx1"/>
                </a:solidFill>
                <a:effectLst/>
                <a:latin typeface="+mn-lt"/>
                <a:ea typeface="+mn-ea"/>
                <a:cs typeface="+mn-cs"/>
              </a:rPr>
              <a:t>0 out of 5= 0</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70% of schools earned extra proficiency/growth</a:t>
            </a:r>
            <a:r>
              <a:rPr lang="en-US" sz="1200" kern="1200" baseline="0" dirty="0" smtClean="0">
                <a:solidFill>
                  <a:schemeClr val="tx1"/>
                </a:solidFill>
                <a:effectLst/>
                <a:latin typeface="+mn-lt"/>
                <a:ea typeface="+mn-ea"/>
                <a:cs typeface="+mn-cs"/>
              </a:rPr>
              <a:t> points.</a:t>
            </a:r>
            <a:endParaRPr lang="en-US" dirty="0"/>
          </a:p>
        </p:txBody>
      </p:sp>
      <p:sp>
        <p:nvSpPr>
          <p:cNvPr id="4" name="Slide Number Placeholder 3"/>
          <p:cNvSpPr>
            <a:spLocks noGrp="1"/>
          </p:cNvSpPr>
          <p:nvPr>
            <p:ph type="sldNum" sz="quarter" idx="10"/>
          </p:nvPr>
        </p:nvSpPr>
        <p:spPr/>
        <p:txBody>
          <a:bodyPr/>
          <a:lstStyle/>
          <a:p>
            <a:fld id="{86B8C739-9AF0-476D-9267-73AE93775AAA}" type="slidenum">
              <a:rPr lang="en-US" smtClean="0"/>
              <a:t>41</a:t>
            </a:fld>
            <a:endParaRPr lang="en-US" dirty="0"/>
          </a:p>
        </p:txBody>
      </p:sp>
    </p:spTree>
    <p:extLst>
      <p:ext uri="{BB962C8B-B14F-4D97-AF65-F5344CB8AC3E}">
        <p14:creationId xmlns:p14="http://schemas.microsoft.com/office/powerpoint/2010/main" val="40365750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Correlation = -.34, p &lt; .001.</a:t>
            </a:r>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44</a:t>
            </a:fld>
            <a:endParaRPr lang="en-US"/>
          </a:p>
        </p:txBody>
      </p:sp>
    </p:spTree>
    <p:extLst>
      <p:ext uri="{BB962C8B-B14F-4D97-AF65-F5344CB8AC3E}">
        <p14:creationId xmlns:p14="http://schemas.microsoft.com/office/powerpoint/2010/main" val="2531571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compared to menu 2 – mean 40.28, SD 10.77</a:t>
            </a:r>
          </a:p>
          <a:p>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5</a:t>
            </a:fld>
            <a:endParaRPr lang="en-US"/>
          </a:p>
        </p:txBody>
      </p:sp>
    </p:spTree>
    <p:extLst>
      <p:ext uri="{BB962C8B-B14F-4D97-AF65-F5344CB8AC3E}">
        <p14:creationId xmlns:p14="http://schemas.microsoft.com/office/powerpoint/2010/main" val="681491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-.52 correlation w/ FRL. P</a:t>
            </a:r>
            <a:r>
              <a:rPr lang="en-US" baseline="0" dirty="0" smtClean="0"/>
              <a:t> &lt; .001.</a:t>
            </a:r>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7</a:t>
            </a:fld>
            <a:endParaRPr lang="en-US"/>
          </a:p>
        </p:txBody>
      </p:sp>
    </p:spTree>
    <p:extLst>
      <p:ext uri="{BB962C8B-B14F-4D97-AF65-F5344CB8AC3E}">
        <p14:creationId xmlns:p14="http://schemas.microsoft.com/office/powerpoint/2010/main" val="2943506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did try disaggregating by grade HS EOC. It didn’t make a large difference in numbers, but that is an option.</a:t>
            </a:r>
          </a:p>
          <a:p>
            <a:endParaRPr lang="en-US" baseline="0" dirty="0" smtClean="0"/>
          </a:p>
          <a:p>
            <a:r>
              <a:rPr lang="en-US" baseline="0" dirty="0" smtClean="0"/>
              <a:t>Cap on proficiency. 45 schools earned greater than 40 points. – 3%</a:t>
            </a:r>
          </a:p>
          <a:p>
            <a:endParaRPr lang="en-US" baseline="0" dirty="0" smtClean="0"/>
          </a:p>
          <a:p>
            <a:r>
              <a:rPr lang="en-US" baseline="0" dirty="0" smtClean="0"/>
              <a:t>Cap on growth. 809 schools – 63%</a:t>
            </a:r>
          </a:p>
          <a:p>
            <a:endParaRPr lang="en-US" baseline="0" dirty="0" smtClean="0"/>
          </a:p>
          <a:p>
            <a:endParaRPr lang="en-US" baseline="0" dirty="0" smtClean="0"/>
          </a:p>
          <a:p>
            <a:r>
              <a:rPr lang="en-US" baseline="0" dirty="0" smtClean="0"/>
              <a:t>None of the models at this time include the Special Education enrolment at 80% of state bonus points. 1248 schools (80%) would earn the points.</a:t>
            </a:r>
          </a:p>
          <a:p>
            <a:endParaRPr lang="en-US" baseline="0" dirty="0" smtClean="0"/>
          </a:p>
        </p:txBody>
      </p:sp>
      <p:sp>
        <p:nvSpPr>
          <p:cNvPr id="4" name="Slide Number Placeholder 3"/>
          <p:cNvSpPr>
            <a:spLocks noGrp="1"/>
          </p:cNvSpPr>
          <p:nvPr>
            <p:ph type="sldNum" sz="quarter" idx="10"/>
          </p:nvPr>
        </p:nvSpPr>
        <p:spPr/>
        <p:txBody>
          <a:bodyPr/>
          <a:lstStyle/>
          <a:p>
            <a:fld id="{86B8C739-9AF0-476D-9267-73AE93775AAA}" type="slidenum">
              <a:rPr lang="en-US" smtClean="0"/>
              <a:t>9</a:t>
            </a:fld>
            <a:endParaRPr lang="en-US" dirty="0"/>
          </a:p>
        </p:txBody>
      </p:sp>
    </p:spTree>
    <p:extLst>
      <p:ext uri="{BB962C8B-B14F-4D97-AF65-F5344CB8AC3E}">
        <p14:creationId xmlns:p14="http://schemas.microsoft.com/office/powerpoint/2010/main" val="4036575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Correlation = -.48, p  .001</a:t>
            </a:r>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11</a:t>
            </a:fld>
            <a:endParaRPr lang="en-US"/>
          </a:p>
        </p:txBody>
      </p:sp>
    </p:spTree>
    <p:extLst>
      <p:ext uri="{BB962C8B-B14F-4D97-AF65-F5344CB8AC3E}">
        <p14:creationId xmlns:p14="http://schemas.microsoft.com/office/powerpoint/2010/main" val="776331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Cap on growth. 1268 – 99%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Cap on proficiency. 45 schools earned greater than 40 points. – 3%</a:t>
            </a:r>
          </a:p>
          <a:p>
            <a:endParaRPr lang="en-US" baseline="0" dirty="0" smtClean="0"/>
          </a:p>
          <a:p>
            <a:endParaRPr lang="en-US" baseline="0" dirty="0" smtClean="0"/>
          </a:p>
          <a:p>
            <a:r>
              <a:rPr lang="en-US" baseline="0" dirty="0" smtClean="0"/>
              <a:t>None of the models at this time include the Special Education enrolment at 80% of state bonus points. 1248 schools (80%) would earn the points.</a:t>
            </a:r>
          </a:p>
          <a:p>
            <a:endParaRPr lang="en-US" baseline="0" dirty="0" smtClean="0"/>
          </a:p>
        </p:txBody>
      </p:sp>
      <p:sp>
        <p:nvSpPr>
          <p:cNvPr id="4" name="Slide Number Placeholder 3"/>
          <p:cNvSpPr>
            <a:spLocks noGrp="1"/>
          </p:cNvSpPr>
          <p:nvPr>
            <p:ph type="sldNum" sz="quarter" idx="10"/>
          </p:nvPr>
        </p:nvSpPr>
        <p:spPr/>
        <p:txBody>
          <a:bodyPr/>
          <a:lstStyle/>
          <a:p>
            <a:fld id="{86B8C739-9AF0-476D-9267-73AE93775AAA}" type="slidenum">
              <a:rPr lang="en-US" smtClean="0"/>
              <a:t>13</a:t>
            </a:fld>
            <a:endParaRPr lang="en-US" dirty="0"/>
          </a:p>
        </p:txBody>
      </p:sp>
    </p:spTree>
    <p:extLst>
      <p:ext uri="{BB962C8B-B14F-4D97-AF65-F5344CB8AC3E}">
        <p14:creationId xmlns:p14="http://schemas.microsoft.com/office/powerpoint/2010/main" val="4036575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Correlation = -.56, p &lt; .001.</a:t>
            </a:r>
          </a:p>
          <a:p>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17</a:t>
            </a:fld>
            <a:endParaRPr lang="en-US"/>
          </a:p>
        </p:txBody>
      </p:sp>
    </p:spTree>
    <p:extLst>
      <p:ext uri="{BB962C8B-B14F-4D97-AF65-F5344CB8AC3E}">
        <p14:creationId xmlns:p14="http://schemas.microsoft.com/office/powerpoint/2010/main" val="1088566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D896D-C9AC-4FAC-BDA3-6ECC2B90D84F}" type="slidenum">
              <a:rPr lang="en-US" smtClean="0"/>
              <a:t>18</a:t>
            </a:fld>
            <a:endParaRPr lang="en-US"/>
          </a:p>
        </p:txBody>
      </p:sp>
    </p:spTree>
    <p:extLst>
      <p:ext uri="{BB962C8B-B14F-4D97-AF65-F5344CB8AC3E}">
        <p14:creationId xmlns:p14="http://schemas.microsoft.com/office/powerpoint/2010/main" val="2145231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FFC000"/>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143000"/>
          </a:xfrm>
          <a:custGeom>
            <a:avLst/>
            <a:gdLst/>
            <a:ahLst/>
            <a:cxnLst/>
            <a:rect l="l" t="t" r="r" b="b"/>
            <a:pathLst>
              <a:path w="9144000" h="1143000">
                <a:moveTo>
                  <a:pt x="0" y="1143000"/>
                </a:moveTo>
                <a:lnTo>
                  <a:pt x="9144000" y="1143000"/>
                </a:lnTo>
                <a:lnTo>
                  <a:pt x="9144000" y="0"/>
                </a:lnTo>
                <a:lnTo>
                  <a:pt x="0" y="0"/>
                </a:lnTo>
                <a:lnTo>
                  <a:pt x="0" y="1143000"/>
                </a:lnTo>
                <a:close/>
              </a:path>
            </a:pathLst>
          </a:custGeom>
          <a:solidFill>
            <a:srgbClr val="001F5F"/>
          </a:solidFill>
        </p:spPr>
        <p:txBody>
          <a:bodyPr wrap="square" lIns="0" tIns="0" rIns="0" bIns="0" rtlCol="0"/>
          <a:lstStyle/>
          <a:p>
            <a:endParaRPr/>
          </a:p>
        </p:txBody>
      </p:sp>
      <p:sp>
        <p:nvSpPr>
          <p:cNvPr id="17" name="bk object 17"/>
          <p:cNvSpPr/>
          <p:nvPr/>
        </p:nvSpPr>
        <p:spPr>
          <a:xfrm>
            <a:off x="0" y="0"/>
            <a:ext cx="9144000" cy="1143000"/>
          </a:xfrm>
          <a:custGeom>
            <a:avLst/>
            <a:gdLst/>
            <a:ahLst/>
            <a:cxnLst/>
            <a:rect l="l" t="t" r="r" b="b"/>
            <a:pathLst>
              <a:path w="9144000" h="1143000">
                <a:moveTo>
                  <a:pt x="0" y="1143000"/>
                </a:moveTo>
                <a:lnTo>
                  <a:pt x="9144000" y="1143000"/>
                </a:lnTo>
                <a:lnTo>
                  <a:pt x="9144000" y="0"/>
                </a:lnTo>
                <a:lnTo>
                  <a:pt x="0" y="0"/>
                </a:lnTo>
                <a:lnTo>
                  <a:pt x="0" y="1143000"/>
                </a:lnTo>
                <a:close/>
              </a:path>
            </a:pathLst>
          </a:custGeom>
          <a:ln w="25400">
            <a:solidFill>
              <a:srgbClr val="385D89"/>
            </a:solidFill>
          </a:ln>
        </p:spPr>
        <p:txBody>
          <a:bodyPr wrap="square" lIns="0" tIns="0" rIns="0" bIns="0" rtlCol="0"/>
          <a:lstStyle/>
          <a:p>
            <a:endParaRPr/>
          </a:p>
        </p:txBody>
      </p:sp>
      <p:sp>
        <p:nvSpPr>
          <p:cNvPr id="18" name="bk object 18"/>
          <p:cNvSpPr/>
          <p:nvPr/>
        </p:nvSpPr>
        <p:spPr>
          <a:xfrm>
            <a:off x="7772400" y="152400"/>
            <a:ext cx="1219200" cy="1219200"/>
          </a:xfrm>
          <a:custGeom>
            <a:avLst/>
            <a:gdLst/>
            <a:ahLst/>
            <a:cxnLst/>
            <a:rect l="l" t="t" r="r" b="b"/>
            <a:pathLst>
              <a:path w="1219200" h="1219200">
                <a:moveTo>
                  <a:pt x="1219200" y="465709"/>
                </a:moveTo>
                <a:lnTo>
                  <a:pt x="0" y="465709"/>
                </a:lnTo>
                <a:lnTo>
                  <a:pt x="376808" y="753490"/>
                </a:lnTo>
                <a:lnTo>
                  <a:pt x="232791" y="1219200"/>
                </a:lnTo>
                <a:lnTo>
                  <a:pt x="609600" y="931417"/>
                </a:lnTo>
                <a:lnTo>
                  <a:pt x="897413" y="931417"/>
                </a:lnTo>
                <a:lnTo>
                  <a:pt x="842391" y="753490"/>
                </a:lnTo>
                <a:lnTo>
                  <a:pt x="1219200" y="465709"/>
                </a:lnTo>
                <a:close/>
              </a:path>
              <a:path w="1219200" h="1219200">
                <a:moveTo>
                  <a:pt x="897413" y="931417"/>
                </a:moveTo>
                <a:lnTo>
                  <a:pt x="609600" y="931417"/>
                </a:lnTo>
                <a:lnTo>
                  <a:pt x="986408" y="1219200"/>
                </a:lnTo>
                <a:lnTo>
                  <a:pt x="897413" y="931417"/>
                </a:lnTo>
                <a:close/>
              </a:path>
              <a:path w="1219200" h="1219200">
                <a:moveTo>
                  <a:pt x="609600" y="0"/>
                </a:moveTo>
                <a:lnTo>
                  <a:pt x="465708" y="465709"/>
                </a:lnTo>
                <a:lnTo>
                  <a:pt x="753491" y="465709"/>
                </a:lnTo>
                <a:lnTo>
                  <a:pt x="609600" y="0"/>
                </a:lnTo>
                <a:close/>
              </a:path>
            </a:pathLst>
          </a:custGeom>
          <a:solidFill>
            <a:srgbClr val="FFFFFF"/>
          </a:solidFill>
        </p:spPr>
        <p:txBody>
          <a:bodyPr wrap="square" lIns="0" tIns="0" rIns="0" bIns="0" rtlCol="0"/>
          <a:lstStyle/>
          <a:p>
            <a:endParaRPr/>
          </a:p>
        </p:txBody>
      </p:sp>
      <p:sp>
        <p:nvSpPr>
          <p:cNvPr id="19" name="bk object 19"/>
          <p:cNvSpPr/>
          <p:nvPr/>
        </p:nvSpPr>
        <p:spPr>
          <a:xfrm>
            <a:off x="7772400" y="152400"/>
            <a:ext cx="1219200" cy="1219200"/>
          </a:xfrm>
          <a:custGeom>
            <a:avLst/>
            <a:gdLst/>
            <a:ahLst/>
            <a:cxnLst/>
            <a:rect l="l" t="t" r="r" b="b"/>
            <a:pathLst>
              <a:path w="1219200" h="1219200">
                <a:moveTo>
                  <a:pt x="0" y="465709"/>
                </a:moveTo>
                <a:lnTo>
                  <a:pt x="465708" y="465709"/>
                </a:lnTo>
                <a:lnTo>
                  <a:pt x="609600" y="0"/>
                </a:lnTo>
                <a:lnTo>
                  <a:pt x="753491" y="465709"/>
                </a:lnTo>
                <a:lnTo>
                  <a:pt x="1219200" y="465709"/>
                </a:lnTo>
                <a:lnTo>
                  <a:pt x="842391" y="753490"/>
                </a:lnTo>
                <a:lnTo>
                  <a:pt x="986408" y="1219200"/>
                </a:lnTo>
                <a:lnTo>
                  <a:pt x="609600" y="931417"/>
                </a:lnTo>
                <a:lnTo>
                  <a:pt x="232791" y="1219200"/>
                </a:lnTo>
                <a:lnTo>
                  <a:pt x="376808" y="753490"/>
                </a:lnTo>
                <a:lnTo>
                  <a:pt x="0" y="465709"/>
                </a:lnTo>
                <a:close/>
              </a:path>
            </a:pathLst>
          </a:custGeom>
          <a:ln w="25400">
            <a:solidFill>
              <a:srgbClr val="FFC000"/>
            </a:solidFill>
          </a:ln>
        </p:spPr>
        <p:txBody>
          <a:bodyPr wrap="square" lIns="0" tIns="0" rIns="0" bIns="0" rtlCol="0"/>
          <a:lstStyle/>
          <a:p>
            <a:endParaRPr/>
          </a:p>
        </p:txBody>
      </p:sp>
      <p:sp>
        <p:nvSpPr>
          <p:cNvPr id="20" name="bk object 20"/>
          <p:cNvSpPr/>
          <p:nvPr/>
        </p:nvSpPr>
        <p:spPr>
          <a:xfrm>
            <a:off x="8153400" y="533400"/>
            <a:ext cx="468312" cy="476250"/>
          </a:xfrm>
          <a:prstGeom prst="rect">
            <a:avLst/>
          </a:prstGeom>
          <a:blipFill>
            <a:blip r:embed="rId2" cstate="print"/>
            <a:stretch>
              <a:fillRect/>
            </a:stretch>
          </a:blipFill>
        </p:spPr>
        <p:txBody>
          <a:bodyPr wrap="square" lIns="0" tIns="0" rIns="0" bIns="0" rtlCol="0"/>
          <a:lstStyle/>
          <a:p>
            <a:endParaRPr/>
          </a:p>
        </p:txBody>
      </p:sp>
      <p:sp>
        <p:nvSpPr>
          <p:cNvPr id="21" name="bk object 21"/>
          <p:cNvSpPr/>
          <p:nvPr/>
        </p:nvSpPr>
        <p:spPr>
          <a:xfrm>
            <a:off x="0" y="5791200"/>
            <a:ext cx="9144000" cy="152400"/>
          </a:xfrm>
          <a:custGeom>
            <a:avLst/>
            <a:gdLst/>
            <a:ahLst/>
            <a:cxnLst/>
            <a:rect l="l" t="t" r="r" b="b"/>
            <a:pathLst>
              <a:path w="9144000" h="152400">
                <a:moveTo>
                  <a:pt x="0" y="152400"/>
                </a:moveTo>
                <a:lnTo>
                  <a:pt x="9144000" y="152400"/>
                </a:lnTo>
                <a:lnTo>
                  <a:pt x="9144000" y="0"/>
                </a:lnTo>
                <a:lnTo>
                  <a:pt x="0" y="0"/>
                </a:lnTo>
                <a:lnTo>
                  <a:pt x="0" y="152400"/>
                </a:lnTo>
                <a:close/>
              </a:path>
            </a:pathLst>
          </a:custGeom>
          <a:solidFill>
            <a:srgbClr val="C00000"/>
          </a:solidFill>
        </p:spPr>
        <p:txBody>
          <a:bodyPr wrap="square" lIns="0" tIns="0" rIns="0" bIns="0" rtlCol="0"/>
          <a:lstStyle/>
          <a:p>
            <a:endParaRPr/>
          </a:p>
        </p:txBody>
      </p:sp>
      <p:sp>
        <p:nvSpPr>
          <p:cNvPr id="22" name="bk object 22"/>
          <p:cNvSpPr/>
          <p:nvPr/>
        </p:nvSpPr>
        <p:spPr>
          <a:xfrm>
            <a:off x="0" y="5791200"/>
            <a:ext cx="9144000" cy="152400"/>
          </a:xfrm>
          <a:custGeom>
            <a:avLst/>
            <a:gdLst/>
            <a:ahLst/>
            <a:cxnLst/>
            <a:rect l="l" t="t" r="r" b="b"/>
            <a:pathLst>
              <a:path w="9144000" h="152400">
                <a:moveTo>
                  <a:pt x="0" y="152400"/>
                </a:moveTo>
                <a:lnTo>
                  <a:pt x="9144000" y="152400"/>
                </a:lnTo>
                <a:lnTo>
                  <a:pt x="9144000" y="0"/>
                </a:lnTo>
                <a:lnTo>
                  <a:pt x="0" y="0"/>
                </a:lnTo>
                <a:lnTo>
                  <a:pt x="0" y="152400"/>
                </a:lnTo>
                <a:close/>
              </a:path>
            </a:pathLst>
          </a:custGeom>
          <a:ln w="25400">
            <a:solidFill>
              <a:srgbClr val="385D89"/>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rgbClr val="FFC000"/>
                </a:solidFill>
                <a:latin typeface="Arial Black"/>
                <a:cs typeface="Arial Black"/>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3/26/2017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FFC000"/>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3/26/2017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3/26/2017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143000"/>
          </a:xfrm>
          <a:custGeom>
            <a:avLst/>
            <a:gdLst/>
            <a:ahLst/>
            <a:cxnLst/>
            <a:rect l="l" t="t" r="r" b="b"/>
            <a:pathLst>
              <a:path w="9144000" h="1143000">
                <a:moveTo>
                  <a:pt x="0" y="1143000"/>
                </a:moveTo>
                <a:lnTo>
                  <a:pt x="9144000" y="1143000"/>
                </a:lnTo>
                <a:lnTo>
                  <a:pt x="9144000" y="0"/>
                </a:lnTo>
                <a:lnTo>
                  <a:pt x="0" y="0"/>
                </a:lnTo>
                <a:lnTo>
                  <a:pt x="0" y="1143000"/>
                </a:lnTo>
                <a:close/>
              </a:path>
            </a:pathLst>
          </a:custGeom>
          <a:solidFill>
            <a:srgbClr val="001F5F"/>
          </a:solidFill>
        </p:spPr>
        <p:txBody>
          <a:bodyPr wrap="square" lIns="0" tIns="0" rIns="0" bIns="0" rtlCol="0"/>
          <a:lstStyle/>
          <a:p>
            <a:endParaRPr/>
          </a:p>
        </p:txBody>
      </p:sp>
      <p:sp>
        <p:nvSpPr>
          <p:cNvPr id="17" name="bk object 17"/>
          <p:cNvSpPr/>
          <p:nvPr/>
        </p:nvSpPr>
        <p:spPr>
          <a:xfrm>
            <a:off x="0" y="0"/>
            <a:ext cx="9144000" cy="1143000"/>
          </a:xfrm>
          <a:custGeom>
            <a:avLst/>
            <a:gdLst/>
            <a:ahLst/>
            <a:cxnLst/>
            <a:rect l="l" t="t" r="r" b="b"/>
            <a:pathLst>
              <a:path w="9144000" h="1143000">
                <a:moveTo>
                  <a:pt x="0" y="1143000"/>
                </a:moveTo>
                <a:lnTo>
                  <a:pt x="9144000" y="1143000"/>
                </a:lnTo>
                <a:lnTo>
                  <a:pt x="9144000" y="0"/>
                </a:lnTo>
                <a:lnTo>
                  <a:pt x="0" y="0"/>
                </a:lnTo>
                <a:lnTo>
                  <a:pt x="0" y="1143000"/>
                </a:lnTo>
                <a:close/>
              </a:path>
            </a:pathLst>
          </a:custGeom>
          <a:ln w="25400">
            <a:solidFill>
              <a:srgbClr val="385D89"/>
            </a:solidFill>
          </a:ln>
        </p:spPr>
        <p:txBody>
          <a:bodyPr wrap="square" lIns="0" tIns="0" rIns="0" bIns="0" rtlCol="0"/>
          <a:lstStyle/>
          <a:p>
            <a:endParaRPr/>
          </a:p>
        </p:txBody>
      </p:sp>
      <p:sp>
        <p:nvSpPr>
          <p:cNvPr id="18" name="bk object 18"/>
          <p:cNvSpPr/>
          <p:nvPr/>
        </p:nvSpPr>
        <p:spPr>
          <a:xfrm>
            <a:off x="7772400" y="152400"/>
            <a:ext cx="1219200" cy="1219200"/>
          </a:xfrm>
          <a:custGeom>
            <a:avLst/>
            <a:gdLst/>
            <a:ahLst/>
            <a:cxnLst/>
            <a:rect l="l" t="t" r="r" b="b"/>
            <a:pathLst>
              <a:path w="1219200" h="1219200">
                <a:moveTo>
                  <a:pt x="1219200" y="465709"/>
                </a:moveTo>
                <a:lnTo>
                  <a:pt x="0" y="465709"/>
                </a:lnTo>
                <a:lnTo>
                  <a:pt x="376808" y="753490"/>
                </a:lnTo>
                <a:lnTo>
                  <a:pt x="232791" y="1219200"/>
                </a:lnTo>
                <a:lnTo>
                  <a:pt x="609600" y="931417"/>
                </a:lnTo>
                <a:lnTo>
                  <a:pt x="897413" y="931417"/>
                </a:lnTo>
                <a:lnTo>
                  <a:pt x="842391" y="753490"/>
                </a:lnTo>
                <a:lnTo>
                  <a:pt x="1219200" y="465709"/>
                </a:lnTo>
                <a:close/>
              </a:path>
              <a:path w="1219200" h="1219200">
                <a:moveTo>
                  <a:pt x="897413" y="931417"/>
                </a:moveTo>
                <a:lnTo>
                  <a:pt x="609600" y="931417"/>
                </a:lnTo>
                <a:lnTo>
                  <a:pt x="986408" y="1219200"/>
                </a:lnTo>
                <a:lnTo>
                  <a:pt x="897413" y="931417"/>
                </a:lnTo>
                <a:close/>
              </a:path>
              <a:path w="1219200" h="1219200">
                <a:moveTo>
                  <a:pt x="609600" y="0"/>
                </a:moveTo>
                <a:lnTo>
                  <a:pt x="465708" y="465709"/>
                </a:lnTo>
                <a:lnTo>
                  <a:pt x="753491" y="465709"/>
                </a:lnTo>
                <a:lnTo>
                  <a:pt x="609600" y="0"/>
                </a:lnTo>
                <a:close/>
              </a:path>
            </a:pathLst>
          </a:custGeom>
          <a:solidFill>
            <a:srgbClr val="FFFFFF"/>
          </a:solidFill>
        </p:spPr>
        <p:txBody>
          <a:bodyPr wrap="square" lIns="0" tIns="0" rIns="0" bIns="0" rtlCol="0"/>
          <a:lstStyle/>
          <a:p>
            <a:endParaRPr/>
          </a:p>
        </p:txBody>
      </p:sp>
      <p:sp>
        <p:nvSpPr>
          <p:cNvPr id="19" name="bk object 19"/>
          <p:cNvSpPr/>
          <p:nvPr/>
        </p:nvSpPr>
        <p:spPr>
          <a:xfrm>
            <a:off x="7772400" y="152400"/>
            <a:ext cx="1219200" cy="1219200"/>
          </a:xfrm>
          <a:custGeom>
            <a:avLst/>
            <a:gdLst/>
            <a:ahLst/>
            <a:cxnLst/>
            <a:rect l="l" t="t" r="r" b="b"/>
            <a:pathLst>
              <a:path w="1219200" h="1219200">
                <a:moveTo>
                  <a:pt x="0" y="465709"/>
                </a:moveTo>
                <a:lnTo>
                  <a:pt x="465708" y="465709"/>
                </a:lnTo>
                <a:lnTo>
                  <a:pt x="609600" y="0"/>
                </a:lnTo>
                <a:lnTo>
                  <a:pt x="753491" y="465709"/>
                </a:lnTo>
                <a:lnTo>
                  <a:pt x="1219200" y="465709"/>
                </a:lnTo>
                <a:lnTo>
                  <a:pt x="842391" y="753490"/>
                </a:lnTo>
                <a:lnTo>
                  <a:pt x="986408" y="1219200"/>
                </a:lnTo>
                <a:lnTo>
                  <a:pt x="609600" y="931417"/>
                </a:lnTo>
                <a:lnTo>
                  <a:pt x="232791" y="1219200"/>
                </a:lnTo>
                <a:lnTo>
                  <a:pt x="376808" y="753490"/>
                </a:lnTo>
                <a:lnTo>
                  <a:pt x="0" y="465709"/>
                </a:lnTo>
                <a:close/>
              </a:path>
            </a:pathLst>
          </a:custGeom>
          <a:ln w="25400">
            <a:solidFill>
              <a:srgbClr val="FFC000"/>
            </a:solidFill>
          </a:ln>
        </p:spPr>
        <p:txBody>
          <a:bodyPr wrap="square" lIns="0" tIns="0" rIns="0" bIns="0" rtlCol="0"/>
          <a:lstStyle/>
          <a:p>
            <a:endParaRPr/>
          </a:p>
        </p:txBody>
      </p:sp>
      <p:sp>
        <p:nvSpPr>
          <p:cNvPr id="20" name="bk object 20"/>
          <p:cNvSpPr/>
          <p:nvPr/>
        </p:nvSpPr>
        <p:spPr>
          <a:xfrm>
            <a:off x="8153400" y="533400"/>
            <a:ext cx="468312" cy="47625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54939" y="81572"/>
            <a:ext cx="8834120" cy="1031875"/>
          </a:xfrm>
          <a:prstGeom prst="rect">
            <a:avLst/>
          </a:prstGeom>
        </p:spPr>
        <p:txBody>
          <a:bodyPr wrap="square" lIns="0" tIns="0" rIns="0" bIns="0">
            <a:spAutoFit/>
          </a:bodyPr>
          <a:lstStyle>
            <a:lvl1pPr>
              <a:defRPr sz="3600" b="1" i="0">
                <a:solidFill>
                  <a:srgbClr val="FFC000"/>
                </a:solidFill>
                <a:latin typeface="Arial Black"/>
                <a:cs typeface="Arial Black"/>
              </a:defRPr>
            </a:lvl1pPr>
          </a:lstStyle>
          <a:p>
            <a:endParaRPr/>
          </a:p>
        </p:txBody>
      </p:sp>
      <p:sp>
        <p:nvSpPr>
          <p:cNvPr id="3" name="Holder 3"/>
          <p:cNvSpPr>
            <a:spLocks noGrp="1"/>
          </p:cNvSpPr>
          <p:nvPr>
            <p:ph type="body" idx="1"/>
          </p:nvPr>
        </p:nvSpPr>
        <p:spPr>
          <a:xfrm>
            <a:off x="231140" y="1224707"/>
            <a:ext cx="8681719" cy="46602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3/26/2017</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7"/>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644525" y="5181600"/>
            <a:ext cx="7854950" cy="369332"/>
          </a:xfrm>
          <a:prstGeom prst="rect">
            <a:avLst/>
          </a:prstGeom>
        </p:spPr>
        <p:txBody>
          <a:bodyPr vert="horz" wrap="square" lIns="0" tIns="0" rIns="0" bIns="0" rtlCol="0">
            <a:spAutoFit/>
          </a:bodyPr>
          <a:lstStyle/>
          <a:p>
            <a:pPr algn="ctr"/>
            <a:r>
              <a:rPr lang="en-US" sz="2400" dirty="0" smtClean="0">
                <a:solidFill>
                  <a:schemeClr val="bg1"/>
                </a:solidFill>
              </a:rPr>
              <a:t>Dr</a:t>
            </a:r>
            <a:r>
              <a:rPr lang="en-US" sz="2400" dirty="0">
                <a:solidFill>
                  <a:schemeClr val="bg1"/>
                </a:solidFill>
              </a:rPr>
              <a:t>. Jennifer Fletcher, ADE </a:t>
            </a:r>
            <a:endParaRPr sz="2000" b="1" dirty="0">
              <a:solidFill>
                <a:schemeClr val="bg1"/>
              </a:solidFill>
              <a:latin typeface="Tw Cen MT"/>
              <a:cs typeface="Tw Cen M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SGP/SGT Weight </a:t>
            </a:r>
            <a:r>
              <a:rPr lang="en-US" dirty="0" smtClean="0"/>
              <a:t>2</a:t>
            </a:r>
            <a:endParaRPr lang="en-US"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63" y="1828801"/>
            <a:ext cx="9180163" cy="4258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1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Free and Reduced Lunch Correlation</a:t>
            </a:r>
            <a:endParaRPr lang="en-US" dirty="0"/>
          </a:p>
        </p:txBody>
      </p:sp>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295400"/>
            <a:ext cx="6934200" cy="5298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6203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FY 14 Letter Grade </a:t>
            </a:r>
            <a:br>
              <a:rPr lang="en-US" dirty="0" smtClean="0"/>
            </a:br>
            <a:r>
              <a:rPr lang="en-US" dirty="0" smtClean="0"/>
              <a:t>Comparison</a:t>
            </a:r>
            <a:endParaRPr lang="en-US" dirty="0"/>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28725"/>
            <a:ext cx="7086600" cy="5367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5830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2487252453"/>
              </p:ext>
            </p:extLst>
          </p:nvPr>
        </p:nvGraphicFramePr>
        <p:xfrm>
          <a:off x="0" y="1371600"/>
          <a:ext cx="9220200" cy="5031295"/>
        </p:xfrm>
        <a:graphic>
          <a:graphicData uri="http://schemas.openxmlformats.org/drawingml/2006/table">
            <a:tbl>
              <a:tblPr firstRow="1" bandRow="1">
                <a:tableStyleId>{5C22544A-7EE6-4342-B048-85BDC9FD1C3A}</a:tableStyleId>
              </a:tblPr>
              <a:tblGrid>
                <a:gridCol w="1889108"/>
                <a:gridCol w="3556471"/>
                <a:gridCol w="1672142"/>
                <a:gridCol w="2102479"/>
              </a:tblGrid>
              <a:tr h="351528">
                <a:tc>
                  <a:txBody>
                    <a:bodyPr/>
                    <a:lstStyle/>
                    <a:p>
                      <a:r>
                        <a:rPr lang="en-US" dirty="0" smtClean="0"/>
                        <a:t>Category</a:t>
                      </a:r>
                      <a:endParaRPr lang="en-US" dirty="0"/>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Component</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Weight</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Points/Percent</a:t>
                      </a:r>
                      <a:endParaRPr lang="en-US" dirty="0"/>
                    </a:p>
                  </a:txBody>
                  <a:tcP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568327">
                <a:tc>
                  <a:txBody>
                    <a:bodyPr/>
                    <a:lstStyle/>
                    <a:p>
                      <a:r>
                        <a:rPr lang="en-US" sz="2400" dirty="0" smtClean="0"/>
                        <a:t>Proficiency  </a:t>
                      </a:r>
                      <a:endParaRPr lang="en-US" sz="2400" dirty="0"/>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smtClean="0"/>
                        <a:t>Weighted ELA, Math, and Science Proficiency (0, .6, 1.0,</a:t>
                      </a:r>
                      <a:r>
                        <a:rPr lang="en-US" baseline="0" dirty="0" smtClean="0"/>
                        <a:t> </a:t>
                      </a:r>
                      <a:r>
                        <a:rPr lang="en-US" b="0" baseline="0" dirty="0" smtClean="0"/>
                        <a:t>1.3</a:t>
                      </a:r>
                      <a:r>
                        <a:rPr lang="en-US" baseline="0" dirty="0" smtClean="0"/>
                        <a:t>)</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dirty="0" smtClean="0"/>
                        <a:t>40%</a:t>
                      </a:r>
                      <a:endParaRPr lang="en-US"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dirty="0" smtClean="0"/>
                        <a:t>40%</a:t>
                      </a:r>
                      <a:endParaRPr lang="en-US" dirty="0"/>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02974">
                <a:tc>
                  <a:txBody>
                    <a:bodyPr/>
                    <a:lstStyle/>
                    <a:p>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9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568327">
                <a:tc>
                  <a:txBody>
                    <a:bodyPr/>
                    <a:lstStyle/>
                    <a:p>
                      <a:r>
                        <a:rPr lang="en-US" sz="2400" dirty="0" smtClean="0"/>
                        <a:t>Growth </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r>
                        <a:rPr lang="en-US" b="0" dirty="0" smtClean="0"/>
                        <a:t>Florida Model Percentage Gains on ELA, </a:t>
                      </a:r>
                      <a:r>
                        <a:rPr lang="en-US" b="0" dirty="0" smtClean="0"/>
                        <a:t>Math</a:t>
                      </a:r>
                      <a:endParaRPr lang="en-US" b="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 ELA</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 </a:t>
                      </a:r>
                      <a:r>
                        <a:rPr lang="en-US" baseline="0" dirty="0" smtClean="0"/>
                        <a:t>Math</a:t>
                      </a:r>
                      <a:endParaRPr lang="en-US"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40%</a:t>
                      </a:r>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162379">
                <a:tc>
                  <a:txBody>
                    <a:bodyPr/>
                    <a:lstStyle/>
                    <a:p>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375139">
                <a:tc rowSpan="2">
                  <a:txBody>
                    <a:bodyPr/>
                    <a:lstStyle/>
                    <a:p>
                      <a:r>
                        <a:rPr lang="en-US" sz="2400" dirty="0" smtClean="0"/>
                        <a:t>ELL</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r>
                        <a:rPr lang="en-US" dirty="0" smtClean="0"/>
                        <a:t>ELL Proficiency on AZELLA</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algn="ctr"/>
                      <a:r>
                        <a:rPr lang="en-US" dirty="0" smtClean="0"/>
                        <a:t>5%</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rowSpan="2">
                  <a:txBody>
                    <a:bodyPr/>
                    <a:lstStyle/>
                    <a:p>
                      <a:pPr algn="ctr"/>
                      <a:r>
                        <a:rPr lang="en-US" dirty="0" smtClean="0"/>
                        <a:t>10%</a:t>
                      </a:r>
                      <a:endParaRPr lang="en-US"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r>
              <a:tr h="375139">
                <a:tc vMerge="1">
                  <a:txBody>
                    <a:bodyPr/>
                    <a:lstStyle/>
                    <a:p>
                      <a:endParaRPr lang="en-US" dirty="0"/>
                    </a:p>
                  </a:txBody>
                  <a:tcPr/>
                </a:tc>
                <a:tc>
                  <a:txBody>
                    <a:bodyPr/>
                    <a:lstStyle/>
                    <a:p>
                      <a:r>
                        <a:rPr lang="en-US" dirty="0" smtClean="0"/>
                        <a:t>ELL Growth on AZELLA</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dirty="0" smtClean="0"/>
                        <a:t>5%</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vMerge="1">
                  <a:txBody>
                    <a:bodyPr/>
                    <a:lstStyle/>
                    <a:p>
                      <a:endParaRPr lang="en-US" dirty="0"/>
                    </a:p>
                  </a:txBody>
                  <a:tcPr>
                    <a:solidFill>
                      <a:schemeClr val="accent6">
                        <a:lumMod val="60000"/>
                        <a:lumOff val="40000"/>
                      </a:schemeClr>
                    </a:solidFill>
                  </a:tcPr>
                </a:tc>
              </a:tr>
              <a:tr h="193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20297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Acceleration/Readiness</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800" b="1" dirty="0" smtClean="0">
                          <a:solidFill>
                            <a:schemeClr val="dk1"/>
                          </a:solidFill>
                          <a:effectLst/>
                          <a:latin typeface="+mn-lt"/>
                          <a:ea typeface="+mn-ea"/>
                          <a:cs typeface="+mn-cs"/>
                        </a:rPr>
                        <a:t>Grades 5, 6, 7, 8 HS EOC combined, Grade 3 ELA MP, Chronic Absenteeism </a:t>
                      </a:r>
                      <a:r>
                        <a:rPr lang="en-US" sz="1800" dirty="0" smtClean="0">
                          <a:solidFill>
                            <a:schemeClr val="dk1"/>
                          </a:solidFill>
                          <a:effectLst/>
                          <a:latin typeface="+mn-lt"/>
                          <a:ea typeface="+mn-ea"/>
                          <a:cs typeface="+mn-cs"/>
                        </a:rPr>
                        <a:t>(total of 3)</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dirty="0" smtClean="0"/>
                        <a:t>5%</a:t>
                      </a:r>
                      <a:endParaRPr lang="en-US"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dirty="0" smtClean="0"/>
                        <a:t>10%</a:t>
                      </a:r>
                      <a:endParaRPr lang="en-US"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r>
            </a:tbl>
          </a:graphicData>
        </a:graphic>
      </p:graphicFrame>
      <p:sp>
        <p:nvSpPr>
          <p:cNvPr id="3" name="Title 2"/>
          <p:cNvSpPr>
            <a:spLocks noGrp="1"/>
          </p:cNvSpPr>
          <p:nvPr>
            <p:ph type="title"/>
          </p:nvPr>
        </p:nvSpPr>
        <p:spPr>
          <a:xfrm>
            <a:off x="154939" y="81572"/>
            <a:ext cx="8834120" cy="553998"/>
          </a:xfrm>
        </p:spPr>
        <p:txBody>
          <a:bodyPr/>
          <a:lstStyle/>
          <a:p>
            <a:pPr algn="ctr"/>
            <a:r>
              <a:rPr lang="en-US" dirty="0"/>
              <a:t>Model </a:t>
            </a:r>
            <a:r>
              <a:rPr lang="en-US" dirty="0" smtClean="0"/>
              <a:t>3 </a:t>
            </a:r>
            <a:endParaRPr lang="en-US" dirty="0"/>
          </a:p>
        </p:txBody>
      </p:sp>
    </p:spTree>
    <p:extLst>
      <p:ext uri="{BB962C8B-B14F-4D97-AF65-F5344CB8AC3E}">
        <p14:creationId xmlns:p14="http://schemas.microsoft.com/office/powerpoint/2010/main" val="1057910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Florida Model </a:t>
            </a:r>
            <a:br>
              <a:rPr lang="en-US" dirty="0" smtClean="0"/>
            </a:br>
            <a:r>
              <a:rPr lang="en-US" dirty="0" smtClean="0"/>
              <a:t>Weighting System</a:t>
            </a:r>
            <a:endParaRPr lang="en-US" dirty="0"/>
          </a:p>
        </p:txBody>
      </p:sp>
      <p:sp>
        <p:nvSpPr>
          <p:cNvPr id="3" name="Text Placeholder 2"/>
          <p:cNvSpPr>
            <a:spLocks noGrp="1"/>
          </p:cNvSpPr>
          <p:nvPr>
            <p:ph type="body" idx="1"/>
          </p:nvPr>
        </p:nvSpPr>
        <p:spPr>
          <a:xfrm>
            <a:off x="231140" y="1224707"/>
            <a:ext cx="8681719" cy="5386090"/>
          </a:xfrm>
        </p:spPr>
        <p:txBody>
          <a:bodyPr/>
          <a:lstStyle/>
          <a:p>
            <a:r>
              <a:rPr lang="en-US" sz="1400" b="1" dirty="0"/>
              <a:t>No Growth</a:t>
            </a:r>
            <a:r>
              <a:rPr lang="en-US" sz="1400" dirty="0"/>
              <a:t> is defined as no growth within or between any proficiency categories or bands within the minimally proficient or partially proficient categories.  This definition would also include students that show negative growth between or within any proficiency categories or bands. For example, a student who was partially proficient as a 4th grader and then minimally proficient as a 5th grader. No (0) points are awarded in this category.  (Red text no fill)</a:t>
            </a:r>
          </a:p>
          <a:p>
            <a:r>
              <a:rPr lang="en-US" sz="1400" dirty="0"/>
              <a:t> </a:t>
            </a:r>
          </a:p>
          <a:p>
            <a:r>
              <a:rPr lang="en-US" sz="1400" b="1" dirty="0"/>
              <a:t>Low Growth</a:t>
            </a:r>
            <a:r>
              <a:rPr lang="en-US" sz="1400" dirty="0"/>
              <a:t> is defined as growth from one proficiency band to the next proficiency band in the subsequent year. (E.g. MP 1-MP 2).    This growth type would likely only apply to students in the MP or PP proficiency categories. 1.00 points are awarded in this category. (Yellow)</a:t>
            </a:r>
          </a:p>
          <a:p>
            <a:r>
              <a:rPr lang="en-US" sz="1400" dirty="0"/>
              <a:t> </a:t>
            </a:r>
          </a:p>
          <a:p>
            <a:r>
              <a:rPr lang="en-US" sz="1400" b="1" dirty="0"/>
              <a:t>Typical Growth</a:t>
            </a:r>
            <a:r>
              <a:rPr lang="en-US" sz="1400" dirty="0"/>
              <a:t> is defined as growth from one proficiency band to another proficiency band the next year that is two bands higher.  (E.g. MP 3 – MP 5) Students that are in the Proficient or Highly Proficient categories would be considered as showing Typical Growth by staying in the same category as the previous year. For example, a student who is Minimally Proficient band 3 as a 4th grader and then Minimally Proficient band 5 as a 5th grader.   1.25 points are awarded in this category. (Green)</a:t>
            </a:r>
          </a:p>
          <a:p>
            <a:r>
              <a:rPr lang="en-US" sz="1400" dirty="0"/>
              <a:t> </a:t>
            </a:r>
          </a:p>
          <a:p>
            <a:r>
              <a:rPr lang="en-US" sz="1400" b="1" dirty="0"/>
              <a:t>High Growth</a:t>
            </a:r>
            <a:r>
              <a:rPr lang="en-US" sz="1400" dirty="0"/>
              <a:t> is defined as growth from one proficiency band across three proficiency bands the next year in the minimally or partially proficient categories.  (PP 2 – PP 5) or if a student moves from one proficiency category to the next higher proficiency category in the subsequent year.  For example, a student who is Minimally Proficient as a 4th grader and then Proficient as a 5th grader.   1.50 points are awarded in this category. (Blue)</a:t>
            </a:r>
          </a:p>
          <a:p>
            <a:r>
              <a:rPr lang="en-US" sz="1400" dirty="0"/>
              <a:t> </a:t>
            </a:r>
          </a:p>
          <a:p>
            <a:r>
              <a:rPr lang="en-US" sz="1400" b="1" dirty="0"/>
              <a:t>Very High Growth</a:t>
            </a:r>
            <a:r>
              <a:rPr lang="en-US" sz="1400" dirty="0"/>
              <a:t> is defined as growth from one proficiency band across four proficiency bands the next year in the minimally or partially proficient categories.  Or, a student moves across two Proficiency categories.  For example, a student who is Partially Proficient as a 4th grader and then Highly Proficient as a 5th grader.   1.75 points are awarded in this category. (Orange)</a:t>
            </a:r>
          </a:p>
          <a:p>
            <a:endParaRPr lang="en-US" sz="1400" dirty="0"/>
          </a:p>
        </p:txBody>
      </p:sp>
    </p:spTree>
    <p:extLst>
      <p:ext uri="{BB962C8B-B14F-4D97-AF65-F5344CB8AC3E}">
        <p14:creationId xmlns:p14="http://schemas.microsoft.com/office/powerpoint/2010/main" val="2421759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a:t>Florida Model </a:t>
            </a:r>
            <a:br>
              <a:rPr lang="en-US" dirty="0"/>
            </a:br>
            <a:r>
              <a:rPr lang="en-US" dirty="0"/>
              <a:t>Weighting System</a:t>
            </a:r>
          </a:p>
        </p:txBody>
      </p:sp>
      <p:graphicFrame>
        <p:nvGraphicFramePr>
          <p:cNvPr id="6" name="Table 5"/>
          <p:cNvGraphicFramePr>
            <a:graphicFrameLocks noGrp="1"/>
          </p:cNvGraphicFramePr>
          <p:nvPr>
            <p:extLst>
              <p:ext uri="{D42A27DB-BD31-4B8C-83A1-F6EECF244321}">
                <p14:modId xmlns:p14="http://schemas.microsoft.com/office/powerpoint/2010/main" val="1322070145"/>
              </p:ext>
            </p:extLst>
          </p:nvPr>
        </p:nvGraphicFramePr>
        <p:xfrm>
          <a:off x="76198" y="2057399"/>
          <a:ext cx="8991604" cy="3352800"/>
        </p:xfrm>
        <a:graphic>
          <a:graphicData uri="http://schemas.openxmlformats.org/drawingml/2006/table">
            <a:tbl>
              <a:tblPr/>
              <a:tblGrid>
                <a:gridCol w="955931"/>
                <a:gridCol w="977904"/>
                <a:gridCol w="955931"/>
                <a:gridCol w="988893"/>
                <a:gridCol w="966917"/>
                <a:gridCol w="955931"/>
                <a:gridCol w="879016"/>
                <a:gridCol w="846054"/>
                <a:gridCol w="688563"/>
                <a:gridCol w="776464"/>
              </a:tblGrid>
              <a:tr h="558800">
                <a:tc gridSpan="6">
                  <a:txBody>
                    <a:bodyPr/>
                    <a:lstStyle/>
                    <a:p>
                      <a:pPr algn="ctr" fontAlgn="b"/>
                      <a:r>
                        <a:rPr lang="en-US" sz="1300" b="0" i="0" u="none" strike="noStrike" dirty="0">
                          <a:solidFill>
                            <a:srgbClr val="000000"/>
                          </a:solidFill>
                          <a:effectLst/>
                          <a:latin typeface="Calibri"/>
                        </a:rPr>
                        <a:t>Minimally Proficient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1300" b="0" i="0" u="none" strike="noStrike">
                          <a:solidFill>
                            <a:srgbClr val="000000"/>
                          </a:solidFill>
                          <a:effectLst/>
                          <a:latin typeface="Calibri"/>
                        </a:rPr>
                        <a:t>Partially Proficient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300" b="0" i="0" u="none" strike="noStrike">
                          <a:solidFill>
                            <a:srgbClr val="000000"/>
                          </a:solidFill>
                          <a:effectLst/>
                          <a:latin typeface="Calibri"/>
                        </a:rPr>
                        <a:t>Proficient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a:rPr>
                        <a:t>Highly Proficient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FF0000"/>
                          </a:solidFill>
                          <a:effectLst/>
                          <a:latin typeface="Calibri"/>
                        </a:rPr>
                        <a:t>MP1 --&gt; MP1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MP2 --&gt; MP2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MP3 --&gt; MP3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MP4 --&gt; MP4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MP5 --&gt; MP5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MP6 --&gt;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PP1 --&gt;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PP2 --&gt;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P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HP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79400">
                <a:tc>
                  <a:txBody>
                    <a:bodyPr/>
                    <a:lstStyle/>
                    <a:p>
                      <a:pPr algn="l" fontAlgn="b"/>
                      <a:r>
                        <a:rPr lang="en-US" sz="1300" b="0" i="0" u="none" strike="noStrike">
                          <a:solidFill>
                            <a:srgbClr val="000000"/>
                          </a:solidFill>
                          <a:effectLst/>
                          <a:latin typeface="Calibri"/>
                        </a:rPr>
                        <a:t>MP1 --&gt; MP2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MP2 --&gt; MP3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MP3 --&gt; MP4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MP4 --&gt; MP5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MP5 --&gt;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MP6 --&gt;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PP1 --&gt;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PP2 --&gt;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P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MP3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MP2 --&gt; MP4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MP3 --&gt; MP5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MP4 --&gt;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MP5 --&gt;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MP6 --&gt;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PP1 --&gt;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PP2 --&gt;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MP4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MP2 --&gt; MP5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MP3 --&gt;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MP4 --&gt;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MP5 --&gt;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MP6 --&gt;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PP1 --&gt;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MP5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MP2 --&gt;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MP3 --&gt;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MP4 --&gt;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MP5 --&gt;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MP6 --&gt;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MP2 --&gt;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MP3 --&gt;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MP4 --&gt;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MP5 --&gt;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MP2 --&gt;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MP3 --&gt;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MP4 --&gt;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MP2 --&gt;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MP3 --&gt;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MP2 --&gt;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30787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Model 3 </a:t>
            </a:r>
            <a:endParaRPr lang="en-US" dirty="0"/>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07103"/>
            <a:ext cx="6781800" cy="5550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596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Free and Reduced Lunch Correlation</a:t>
            </a:r>
            <a:endParaRPr lang="en-US" dirty="0"/>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2212"/>
          <a:stretch/>
        </p:blipFill>
        <p:spPr bwMode="auto">
          <a:xfrm>
            <a:off x="609600" y="1211179"/>
            <a:ext cx="7543800" cy="5521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198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FY 14 Letter Grade </a:t>
            </a:r>
            <a:br>
              <a:rPr lang="en-US" dirty="0" smtClean="0"/>
            </a:br>
            <a:r>
              <a:rPr lang="en-US" dirty="0" smtClean="0"/>
              <a:t>Comparison</a:t>
            </a:r>
            <a:endParaRPr lang="en-US" dirty="0"/>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195388"/>
            <a:ext cx="7162800" cy="5435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651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3988308272"/>
              </p:ext>
            </p:extLst>
          </p:nvPr>
        </p:nvGraphicFramePr>
        <p:xfrm>
          <a:off x="5379" y="1371600"/>
          <a:ext cx="9220200" cy="5332777"/>
        </p:xfrm>
        <a:graphic>
          <a:graphicData uri="http://schemas.openxmlformats.org/drawingml/2006/table">
            <a:tbl>
              <a:tblPr firstRow="1" bandRow="1">
                <a:tableStyleId>{5C22544A-7EE6-4342-B048-85BDC9FD1C3A}</a:tableStyleId>
              </a:tblPr>
              <a:tblGrid>
                <a:gridCol w="1889108"/>
                <a:gridCol w="3556471"/>
                <a:gridCol w="1672142"/>
                <a:gridCol w="2102479"/>
              </a:tblGrid>
              <a:tr h="377131">
                <a:tc>
                  <a:txBody>
                    <a:bodyPr/>
                    <a:lstStyle/>
                    <a:p>
                      <a:r>
                        <a:rPr lang="en-US" dirty="0" smtClean="0"/>
                        <a:t>Category</a:t>
                      </a:r>
                      <a:endParaRPr lang="en-US" dirty="0"/>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Component</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Weight</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Points/Percent</a:t>
                      </a:r>
                      <a:endParaRPr lang="en-US" dirty="0"/>
                    </a:p>
                  </a:txBody>
                  <a:tcP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571345">
                <a:tc>
                  <a:txBody>
                    <a:bodyPr/>
                    <a:lstStyle/>
                    <a:p>
                      <a:r>
                        <a:rPr lang="en-US" sz="2400" dirty="0" smtClean="0"/>
                        <a:t>Proficiency  </a:t>
                      </a:r>
                      <a:endParaRPr lang="en-US" sz="2400" dirty="0"/>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t>ELA, Math, and Science Proficiency FAY 1 year and FAY 2 years (0, .6, 1.0,</a:t>
                      </a:r>
                      <a:r>
                        <a:rPr lang="en-US" sz="1800" b="0" baseline="0" dirty="0" smtClean="0"/>
                        <a:t> 1.3)</a:t>
                      </a:r>
                      <a:endParaRPr lang="en-US" sz="1800" b="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800" dirty="0" smtClean="0"/>
                        <a:t>20% FAY 1 year</a:t>
                      </a:r>
                    </a:p>
                    <a:p>
                      <a:pPr algn="ctr"/>
                      <a:r>
                        <a:rPr lang="en-US" sz="1800" dirty="0" smtClean="0"/>
                        <a:t>20% FAY 2 years</a:t>
                      </a:r>
                      <a:endParaRPr lang="en-US" sz="18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dirty="0" smtClean="0"/>
                        <a:t>40%</a:t>
                      </a:r>
                      <a:endParaRPr lang="en-US" dirty="0"/>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04052">
                <a:tc>
                  <a:txBody>
                    <a:bodyPr/>
                    <a:lstStyle/>
                    <a:p>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9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571345">
                <a:tc>
                  <a:txBody>
                    <a:bodyPr/>
                    <a:lstStyle/>
                    <a:p>
                      <a:r>
                        <a:rPr lang="en-US" sz="2400" dirty="0" smtClean="0"/>
                        <a:t>Growth</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r>
                        <a:rPr lang="en-US" b="0" dirty="0" smtClean="0"/>
                        <a:t>SGP/SGT on ELA, </a:t>
                      </a:r>
                      <a:r>
                        <a:rPr lang="en-US" b="0" dirty="0" smtClean="0"/>
                        <a:t>Math (using a </a:t>
                      </a:r>
                      <a:r>
                        <a:rPr lang="en-US" b="1" dirty="0" smtClean="0"/>
                        <a:t>weighting</a:t>
                      </a:r>
                      <a:r>
                        <a:rPr lang="en-US" b="0" dirty="0" smtClean="0"/>
                        <a:t> system)</a:t>
                      </a:r>
                      <a:endParaRPr lang="en-US" b="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 SGP</a:t>
                      </a:r>
                      <a:r>
                        <a:rPr lang="en-US"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20% </a:t>
                      </a:r>
                      <a:r>
                        <a:rPr lang="en-US" dirty="0" smtClean="0"/>
                        <a:t>SGT</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40%</a:t>
                      </a:r>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163242">
                <a:tc>
                  <a:txBody>
                    <a:bodyPr/>
                    <a:lstStyle/>
                    <a:p>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377131">
                <a:tc rowSpan="2">
                  <a:txBody>
                    <a:bodyPr/>
                    <a:lstStyle/>
                    <a:p>
                      <a:r>
                        <a:rPr lang="en-US" sz="2400" dirty="0" smtClean="0"/>
                        <a:t>ELL</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r>
                        <a:rPr lang="en-US" dirty="0" smtClean="0"/>
                        <a:t>ELL Proficiency on AZELLA</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algn="ctr"/>
                      <a:r>
                        <a:rPr lang="en-US" dirty="0" smtClean="0"/>
                        <a:t>5%</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rowSpan="2">
                  <a:txBody>
                    <a:bodyPr/>
                    <a:lstStyle/>
                    <a:p>
                      <a:pPr algn="ctr"/>
                      <a:r>
                        <a:rPr lang="en-US" dirty="0" smtClean="0"/>
                        <a:t>10%</a:t>
                      </a:r>
                      <a:endParaRPr lang="en-US"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r>
              <a:tr h="377131">
                <a:tc vMerge="1">
                  <a:txBody>
                    <a:bodyPr/>
                    <a:lstStyle/>
                    <a:p>
                      <a:endParaRPr lang="en-US" dirty="0"/>
                    </a:p>
                  </a:txBody>
                  <a:tcPr/>
                </a:tc>
                <a:tc>
                  <a:txBody>
                    <a:bodyPr/>
                    <a:lstStyle/>
                    <a:p>
                      <a:r>
                        <a:rPr lang="en-US" dirty="0" smtClean="0"/>
                        <a:t>ELL Growth on AZELLA</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dirty="0" smtClean="0"/>
                        <a:t>5%</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vMerge="1">
                  <a:txBody>
                    <a:bodyPr/>
                    <a:lstStyle/>
                    <a:p>
                      <a:endParaRPr lang="en-US" dirty="0"/>
                    </a:p>
                  </a:txBody>
                  <a:tcPr>
                    <a:solidFill>
                      <a:schemeClr val="accent6">
                        <a:lumMod val="60000"/>
                        <a:lumOff val="40000"/>
                      </a:schemeClr>
                    </a:solidFill>
                  </a:tcPr>
                </a:tc>
              </a:tr>
              <a:tr h="194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20405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Acceleration/Readiness</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800" b="0" dirty="0" smtClean="0">
                          <a:solidFill>
                            <a:schemeClr val="dk1"/>
                          </a:solidFill>
                          <a:effectLst/>
                          <a:latin typeface="+mn-lt"/>
                          <a:ea typeface="+mn-ea"/>
                          <a:cs typeface="+mn-cs"/>
                        </a:rPr>
                        <a:t>Grades 5, 6, 7, 8 HS EOC combined, Grade 3 ELA MP, Chronic </a:t>
                      </a:r>
                      <a:r>
                        <a:rPr lang="en-US" sz="1800" b="0" dirty="0" smtClean="0">
                          <a:solidFill>
                            <a:schemeClr val="dk1"/>
                          </a:solidFill>
                          <a:effectLst/>
                          <a:latin typeface="+mn-lt"/>
                          <a:ea typeface="+mn-ea"/>
                          <a:cs typeface="+mn-cs"/>
                        </a:rPr>
                        <a:t>Absenteeism, Second</a:t>
                      </a:r>
                      <a:r>
                        <a:rPr lang="en-US" sz="1800" b="0" baseline="0" dirty="0" smtClean="0">
                          <a:solidFill>
                            <a:schemeClr val="dk1"/>
                          </a:solidFill>
                          <a:effectLst/>
                          <a:latin typeface="+mn-lt"/>
                          <a:ea typeface="+mn-ea"/>
                          <a:cs typeface="+mn-cs"/>
                        </a:rPr>
                        <a:t> Language Acquisition (FEP), Special Education enrollment and percent proficient, Extra Proficiency/Growth points</a:t>
                      </a:r>
                      <a:r>
                        <a:rPr lang="en-US" sz="1800" b="0" dirty="0" smtClean="0">
                          <a:solidFill>
                            <a:schemeClr val="dk1"/>
                          </a:solidFill>
                          <a:effectLst/>
                          <a:latin typeface="+mn-lt"/>
                          <a:ea typeface="+mn-ea"/>
                          <a:cs typeface="+mn-cs"/>
                        </a:rPr>
                        <a:t>  </a:t>
                      </a:r>
                      <a:r>
                        <a:rPr lang="en-US" sz="1800" dirty="0" smtClean="0">
                          <a:solidFill>
                            <a:schemeClr val="dk1"/>
                          </a:solidFill>
                          <a:effectLst/>
                          <a:latin typeface="+mn-lt"/>
                          <a:ea typeface="+mn-ea"/>
                          <a:cs typeface="+mn-cs"/>
                        </a:rPr>
                        <a:t>(total of </a:t>
                      </a:r>
                      <a:r>
                        <a:rPr lang="en-US" sz="1800" dirty="0" smtClean="0">
                          <a:solidFill>
                            <a:schemeClr val="dk1"/>
                          </a:solidFill>
                          <a:effectLst/>
                          <a:latin typeface="+mn-lt"/>
                          <a:ea typeface="+mn-ea"/>
                          <a:cs typeface="+mn-cs"/>
                        </a:rPr>
                        <a:t>6)</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dirty="0" smtClean="0"/>
                        <a:t>Points</a:t>
                      </a:r>
                      <a:r>
                        <a:rPr lang="en-US" baseline="0" dirty="0" smtClean="0"/>
                        <a:t> awarded based on how many metrics for which school was eligible</a:t>
                      </a:r>
                      <a:endParaRPr lang="en-US"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dirty="0" smtClean="0"/>
                        <a:t>10%</a:t>
                      </a:r>
                      <a:endParaRPr lang="en-US"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r>
            </a:tbl>
          </a:graphicData>
        </a:graphic>
      </p:graphicFrame>
      <p:sp>
        <p:nvSpPr>
          <p:cNvPr id="7" name="Title 6"/>
          <p:cNvSpPr>
            <a:spLocks noGrp="1"/>
          </p:cNvSpPr>
          <p:nvPr>
            <p:ph type="title"/>
          </p:nvPr>
        </p:nvSpPr>
        <p:spPr>
          <a:xfrm>
            <a:off x="154939" y="81572"/>
            <a:ext cx="8834120" cy="553998"/>
          </a:xfrm>
        </p:spPr>
        <p:txBody>
          <a:bodyPr/>
          <a:lstStyle/>
          <a:p>
            <a:pPr algn="ctr"/>
            <a:r>
              <a:rPr lang="en-US" dirty="0" smtClean="0"/>
              <a:t>AAG Model </a:t>
            </a:r>
            <a:endParaRPr lang="en-US" dirty="0"/>
          </a:p>
        </p:txBody>
      </p:sp>
    </p:spTree>
    <p:extLst>
      <p:ext uri="{BB962C8B-B14F-4D97-AF65-F5344CB8AC3E}">
        <p14:creationId xmlns:p14="http://schemas.microsoft.com/office/powerpoint/2010/main" val="2832183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5980"/>
            <a:ext cx="7772400" cy="553998"/>
          </a:xfrm>
        </p:spPr>
        <p:txBody>
          <a:bodyPr/>
          <a:lstStyle/>
          <a:p>
            <a:pPr algn="ctr"/>
            <a:r>
              <a:rPr lang="en-US" dirty="0" smtClean="0"/>
              <a:t>K-8 Models</a:t>
            </a:r>
            <a:endParaRPr lang="en-US" dirty="0"/>
          </a:p>
        </p:txBody>
      </p:sp>
      <p:sp>
        <p:nvSpPr>
          <p:cNvPr id="3" name="Subtitle 2"/>
          <p:cNvSpPr>
            <a:spLocks noGrp="1"/>
          </p:cNvSpPr>
          <p:nvPr>
            <p:ph type="subTitle" idx="4"/>
          </p:nvPr>
        </p:nvSpPr>
        <p:spPr/>
        <p:txBody>
          <a:bodyPr/>
          <a:lstStyle/>
          <a:p>
            <a:endParaRPr lang="en-US"/>
          </a:p>
        </p:txBody>
      </p:sp>
    </p:spTree>
    <p:extLst>
      <p:ext uri="{BB962C8B-B14F-4D97-AF65-F5344CB8AC3E}">
        <p14:creationId xmlns:p14="http://schemas.microsoft.com/office/powerpoint/2010/main" val="265291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AAG Model</a:t>
            </a:r>
            <a:endParaRPr lang="en-US" dirty="0"/>
          </a:p>
        </p:txBody>
      </p:sp>
      <p:sp>
        <p:nvSpPr>
          <p:cNvPr id="3" name="Text Placeholder 2"/>
          <p:cNvSpPr>
            <a:spLocks noGrp="1"/>
          </p:cNvSpPr>
          <p:nvPr>
            <p:ph type="body" idx="1"/>
          </p:nvPr>
        </p:nvSpPr>
        <p:spPr/>
        <p:txBody>
          <a:bodyPr/>
          <a:lstStyle/>
          <a:p>
            <a:endParaRPr lang="en-US" dirty="0"/>
          </a:p>
        </p:txBody>
      </p:sp>
      <p:pic>
        <p:nvPicPr>
          <p:cNvPr id="4" name="Picture 3"/>
          <p:cNvPicPr>
            <a:picLocks noChangeAspect="1"/>
          </p:cNvPicPr>
          <p:nvPr/>
        </p:nvPicPr>
        <p:blipFill rotWithShape="1">
          <a:blip r:embed="rId2"/>
          <a:srcRect r="8988"/>
          <a:stretch/>
        </p:blipFill>
        <p:spPr>
          <a:xfrm>
            <a:off x="1447800" y="1219200"/>
            <a:ext cx="6404811" cy="5638800"/>
          </a:xfrm>
          <a:prstGeom prst="rect">
            <a:avLst/>
          </a:prstGeom>
        </p:spPr>
      </p:pic>
    </p:spTree>
    <p:extLst>
      <p:ext uri="{BB962C8B-B14F-4D97-AF65-F5344CB8AC3E}">
        <p14:creationId xmlns:p14="http://schemas.microsoft.com/office/powerpoint/2010/main" val="965419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SGP/SGT Weight </a:t>
            </a:r>
            <a:r>
              <a:rPr lang="en-US" dirty="0" smtClean="0"/>
              <a:t>2</a:t>
            </a:r>
            <a:endParaRPr lang="en-US"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63" y="1828801"/>
            <a:ext cx="9180163" cy="4258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1854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Free and Reduced Lunch Correlation</a:t>
            </a:r>
            <a:endParaRPr lang="en-US" dirty="0"/>
          </a:p>
        </p:txBody>
      </p:sp>
      <p:pic>
        <p:nvPicPr>
          <p:cNvPr id="3" name="Picture 2"/>
          <p:cNvPicPr>
            <a:picLocks noChangeAspect="1"/>
          </p:cNvPicPr>
          <p:nvPr/>
        </p:nvPicPr>
        <p:blipFill>
          <a:blip r:embed="rId3"/>
          <a:stretch>
            <a:fillRect/>
          </a:stretch>
        </p:blipFill>
        <p:spPr>
          <a:xfrm>
            <a:off x="1066800" y="1362878"/>
            <a:ext cx="6858000" cy="5495122"/>
          </a:xfrm>
          <a:prstGeom prst="rect">
            <a:avLst/>
          </a:prstGeom>
        </p:spPr>
      </p:pic>
      <p:sp>
        <p:nvSpPr>
          <p:cNvPr id="4" name="Rectangle 3"/>
          <p:cNvSpPr/>
          <p:nvPr/>
        </p:nvSpPr>
        <p:spPr>
          <a:xfrm>
            <a:off x="4467726" y="6462613"/>
            <a:ext cx="990600" cy="3897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9119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FY 14 Comparison</a:t>
            </a:r>
            <a:endParaRPr lang="en-US" dirty="0"/>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170322"/>
            <a:ext cx="7175265" cy="5575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8533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5980"/>
            <a:ext cx="7772400" cy="1015663"/>
          </a:xfrm>
        </p:spPr>
        <p:txBody>
          <a:bodyPr/>
          <a:lstStyle/>
          <a:p>
            <a:pPr algn="ctr"/>
            <a:r>
              <a:rPr lang="en-US" sz="6600" dirty="0" smtClean="0"/>
              <a:t>9-12</a:t>
            </a:r>
            <a:endParaRPr lang="en-US" sz="6600" dirty="0"/>
          </a:p>
        </p:txBody>
      </p:sp>
      <p:sp>
        <p:nvSpPr>
          <p:cNvPr id="3" name="Subtitle 2"/>
          <p:cNvSpPr>
            <a:spLocks noGrp="1"/>
          </p:cNvSpPr>
          <p:nvPr>
            <p:ph type="subTitle" idx="4"/>
          </p:nvPr>
        </p:nvSpPr>
        <p:spPr/>
        <p:txBody>
          <a:bodyPr/>
          <a:lstStyle/>
          <a:p>
            <a:endParaRPr lang="en-US"/>
          </a:p>
        </p:txBody>
      </p:sp>
    </p:spTree>
    <p:extLst>
      <p:ext uri="{BB962C8B-B14F-4D97-AF65-F5344CB8AC3E}">
        <p14:creationId xmlns:p14="http://schemas.microsoft.com/office/powerpoint/2010/main" val="3006100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1612378828"/>
              </p:ext>
            </p:extLst>
          </p:nvPr>
        </p:nvGraphicFramePr>
        <p:xfrm>
          <a:off x="0" y="1262302"/>
          <a:ext cx="9144000" cy="5595698"/>
        </p:xfrm>
        <a:graphic>
          <a:graphicData uri="http://schemas.openxmlformats.org/drawingml/2006/table">
            <a:tbl>
              <a:tblPr firstRow="1" bandRow="1">
                <a:tableStyleId>{5C22544A-7EE6-4342-B048-85BDC9FD1C3A}</a:tableStyleId>
              </a:tblPr>
              <a:tblGrid>
                <a:gridCol w="1954249"/>
                <a:gridCol w="3151151"/>
                <a:gridCol w="2257760"/>
                <a:gridCol w="1780840"/>
              </a:tblGrid>
              <a:tr h="444101">
                <a:tc>
                  <a:txBody>
                    <a:bodyPr/>
                    <a:lstStyle/>
                    <a:p>
                      <a:r>
                        <a:rPr lang="en-US" sz="1600" dirty="0" smtClean="0"/>
                        <a:t>Category</a:t>
                      </a:r>
                      <a:endParaRPr lang="en-US" sz="1600" dirty="0"/>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Component</a:t>
                      </a:r>
                      <a:endParaRPr lang="en-US" sz="1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Weight</a:t>
                      </a:r>
                      <a:endParaRPr lang="en-US" sz="1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Points/Percent</a:t>
                      </a:r>
                      <a:endParaRPr lang="en-US" sz="1600" dirty="0"/>
                    </a:p>
                  </a:txBody>
                  <a:tcP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470299">
                <a:tc>
                  <a:txBody>
                    <a:bodyPr/>
                    <a:lstStyle/>
                    <a:p>
                      <a:r>
                        <a:rPr lang="en-US" sz="1400" dirty="0" smtClean="0"/>
                        <a:t>Proficiency</a:t>
                      </a:r>
                      <a:endParaRPr lang="en-US" sz="1400" dirty="0"/>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b="0" dirty="0" smtClean="0"/>
                        <a:t>ELA, Math, and Science Proficiency (0, .6, 1.0,</a:t>
                      </a:r>
                      <a:r>
                        <a:rPr lang="en-US" sz="1400" b="0" baseline="0" dirty="0" smtClean="0"/>
                        <a:t> 1.3)</a:t>
                      </a:r>
                      <a:endParaRPr lang="en-US" sz="1400" b="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smtClean="0"/>
                        <a:t>40%</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smtClean="0"/>
                        <a:t>40%</a:t>
                      </a:r>
                      <a:endParaRPr lang="en-US" sz="1400" dirty="0"/>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28153">
                <a:tc>
                  <a:txBody>
                    <a:bodyPr/>
                    <a:lstStyle/>
                    <a:p>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smtClean="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571617">
                <a:tc>
                  <a:txBody>
                    <a:bodyPr/>
                    <a:lstStyle/>
                    <a:p>
                      <a:r>
                        <a:rPr lang="en-US" sz="1400" dirty="0" smtClean="0"/>
                        <a:t>Growth</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dirty="0" smtClean="0"/>
                        <a:t>SGP </a:t>
                      </a:r>
                      <a:r>
                        <a:rPr lang="en-US" sz="1400" dirty="0" smtClean="0"/>
                        <a:t>ELA (unweighted</a:t>
                      </a:r>
                      <a:r>
                        <a:rPr lang="en-US" sz="1400" baseline="0" dirty="0" smtClean="0"/>
                        <a:t> system)</a:t>
                      </a:r>
                    </a:p>
                    <a:p>
                      <a:pPr marL="0" marR="0" indent="0" algn="l" defTabSz="914400" eaLnBrk="1" fontAlgn="auto" latinLnBrk="0" hangingPunct="1">
                        <a:lnSpc>
                          <a:spcPct val="100000"/>
                        </a:lnSpc>
                        <a:spcBef>
                          <a:spcPts val="0"/>
                        </a:spcBef>
                        <a:spcAft>
                          <a:spcPts val="0"/>
                        </a:spcAft>
                        <a:buClrTx/>
                        <a:buSzTx/>
                        <a:buFontTx/>
                        <a:buNone/>
                        <a:tabLst/>
                        <a:defRPr/>
                      </a:pPr>
                      <a:r>
                        <a:rPr lang="en-US" sz="1400" dirty="0" smtClean="0"/>
                        <a:t>Percent </a:t>
                      </a:r>
                      <a:r>
                        <a:rPr lang="en-US" sz="1400" dirty="0" smtClean="0"/>
                        <a:t>Proficient Change Algebra 2</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10% SGP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10% Prof.</a:t>
                      </a:r>
                      <a:r>
                        <a:rPr lang="en-US" sz="1400" baseline="0" dirty="0" smtClean="0"/>
                        <a:t> Change</a:t>
                      </a:r>
                      <a:endParaRPr lang="en-US" sz="1400" dirty="0" smtClean="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a:t>
                      </a:r>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144172">
                <a:tc>
                  <a:txBody>
                    <a:bodyPr/>
                    <a:lstStyle/>
                    <a:p>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286009">
                <a:tc rowSpan="2">
                  <a:txBody>
                    <a:bodyPr/>
                    <a:lstStyle/>
                    <a:p>
                      <a:r>
                        <a:rPr lang="en-US" sz="1400" dirty="0" smtClean="0"/>
                        <a:t>ELL</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r>
                        <a:rPr lang="en-US" sz="1400" dirty="0" smtClean="0"/>
                        <a:t>ELL Proficiency on AZELLA</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dirty="0" smtClean="0"/>
                        <a:t>5%</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rowSpan="2">
                  <a:txBody>
                    <a:bodyPr/>
                    <a:lstStyle/>
                    <a:p>
                      <a:pPr algn="ctr"/>
                      <a:r>
                        <a:rPr lang="en-US" sz="1400" dirty="0" smtClean="0"/>
                        <a:t>10%</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r>
              <a:tr h="286009">
                <a:tc vMerge="1">
                  <a:txBody>
                    <a:bodyPr/>
                    <a:lstStyle/>
                    <a:p>
                      <a:endParaRPr lang="en-US" dirty="0"/>
                    </a:p>
                  </a:txBody>
                  <a:tcPr/>
                </a:tc>
                <a:tc>
                  <a:txBody>
                    <a:bodyPr/>
                    <a:lstStyle/>
                    <a:p>
                      <a:r>
                        <a:rPr lang="en-US" sz="1400" dirty="0" smtClean="0"/>
                        <a:t>ELL Growth on AZELLA</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dirty="0" smtClean="0"/>
                        <a:t>5%</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vMerge="1">
                  <a:txBody>
                    <a:bodyPr/>
                    <a:lstStyle/>
                    <a:p>
                      <a:endParaRPr lang="en-US" dirty="0"/>
                    </a:p>
                  </a:txBody>
                  <a:tcPr>
                    <a:solidFill>
                      <a:schemeClr val="accent6">
                        <a:lumMod val="60000"/>
                        <a:lumOff val="40000"/>
                      </a:schemeClr>
                    </a:solidFill>
                  </a:tcPr>
                </a:tc>
              </a:tr>
              <a:tr h="1562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8668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College</a:t>
                      </a:r>
                      <a:r>
                        <a:rPr lang="en-US" sz="1400" baseline="0" dirty="0" smtClean="0"/>
                        <a:t> and Career Ready * </a:t>
                      </a: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*Available data for these calculations will depend on which year(s) of data is being required and timing of letter grades. </a:t>
                      </a:r>
                      <a:endParaRPr lang="en-US" sz="105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400" b="1" dirty="0" smtClean="0"/>
                        <a:t>Student level</a:t>
                      </a:r>
                      <a:r>
                        <a:rPr lang="en-US" sz="1400" dirty="0" smtClean="0"/>
                        <a:t> </a:t>
                      </a:r>
                      <a:r>
                        <a:rPr lang="en-US" sz="1400" b="1" dirty="0" smtClean="0"/>
                        <a:t>scoring </a:t>
                      </a:r>
                    </a:p>
                    <a:p>
                      <a:r>
                        <a:rPr lang="en-US" sz="1400" dirty="0" smtClean="0"/>
                        <a:t>Available data points: SAT, ACT, CTE skills attainment assessment, AP courses,</a:t>
                      </a:r>
                      <a:r>
                        <a:rPr lang="en-US" sz="1400" baseline="0" dirty="0" smtClean="0"/>
                        <a:t> </a:t>
                      </a:r>
                      <a:r>
                        <a:rPr lang="en-US" sz="1400" baseline="0" dirty="0" err="1" smtClean="0"/>
                        <a:t>AzMERIT</a:t>
                      </a:r>
                      <a:endParaRPr lang="en-US" sz="14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400" dirty="0" smtClean="0"/>
                        <a:t>15%</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400" dirty="0" smtClean="0"/>
                        <a:t>15%</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r>
              <a:tr h="144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2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3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44690">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Graduation Rate</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r>
                        <a:rPr lang="en-US" sz="1400" dirty="0" smtClean="0"/>
                        <a:t>4-year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sz="1400" dirty="0" smtClean="0"/>
                        <a:t>10%</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rowSpan="4">
                  <a:txBody>
                    <a:bodyPr/>
                    <a:lstStyle/>
                    <a:p>
                      <a:pPr algn="ctr"/>
                      <a:r>
                        <a:rPr lang="en-US" sz="1400" dirty="0" smtClean="0"/>
                        <a:t>15%</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244690">
                <a:tc vMerge="1">
                  <a:txBody>
                    <a:bodyPr/>
                    <a:lstStyle/>
                    <a:p>
                      <a:endParaRPr lang="en-US"/>
                    </a:p>
                  </a:txBody>
                  <a:tcPr/>
                </a:tc>
                <a:tc>
                  <a:txBody>
                    <a:bodyPr/>
                    <a:lstStyle/>
                    <a:p>
                      <a:r>
                        <a:rPr lang="en-US" sz="1400" dirty="0" smtClean="0"/>
                        <a:t>5-year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dirty="0" smtClean="0"/>
                        <a:t>3%</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vMerge="1">
                  <a:txBody>
                    <a:bodyPr/>
                    <a:lstStyle/>
                    <a:p>
                      <a:endParaRPr lang="en-US"/>
                    </a:p>
                  </a:txBody>
                  <a:tcPr/>
                </a:tc>
              </a:tr>
              <a:tr h="244690">
                <a:tc vMerge="1">
                  <a:txBody>
                    <a:bodyPr/>
                    <a:lstStyle/>
                    <a:p>
                      <a:endParaRPr lang="en-US"/>
                    </a:p>
                  </a:txBody>
                  <a:tcPr/>
                </a:tc>
                <a:tc>
                  <a:txBody>
                    <a:bodyPr/>
                    <a:lstStyle/>
                    <a:p>
                      <a:r>
                        <a:rPr lang="en-US" sz="1400" dirty="0" smtClean="0"/>
                        <a:t>6-year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sz="1400" dirty="0" smtClean="0"/>
                        <a:t>1%</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vMerge="1">
                  <a:txBody>
                    <a:bodyPr/>
                    <a:lstStyle/>
                    <a:p>
                      <a:endParaRPr lang="en-US"/>
                    </a:p>
                  </a:txBody>
                  <a:tcPr/>
                </a:tc>
              </a:tr>
              <a:tr h="355889">
                <a:tc vMerge="1">
                  <a:txBody>
                    <a:bodyPr/>
                    <a:lstStyle/>
                    <a:p>
                      <a:endParaRPr lang="en-US"/>
                    </a:p>
                  </a:txBody>
                  <a:tcPr/>
                </a:tc>
                <a:tc>
                  <a:txBody>
                    <a:bodyPr/>
                    <a:lstStyle/>
                    <a:p>
                      <a:r>
                        <a:rPr lang="en-US" sz="1400" dirty="0" smtClean="0"/>
                        <a:t>7-year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dirty="0" smtClean="0"/>
                        <a:t>1%</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vMerge="1">
                  <a:txBody>
                    <a:bodyPr/>
                    <a:lstStyle/>
                    <a:p>
                      <a:endParaRPr lang="en-US"/>
                    </a:p>
                  </a:txBody>
                  <a:tcPr/>
                </a:tc>
              </a:tr>
            </a:tbl>
          </a:graphicData>
        </a:graphic>
      </p:graphicFrame>
      <p:sp>
        <p:nvSpPr>
          <p:cNvPr id="3" name="Title 2"/>
          <p:cNvSpPr>
            <a:spLocks noGrp="1"/>
          </p:cNvSpPr>
          <p:nvPr>
            <p:ph type="title"/>
          </p:nvPr>
        </p:nvSpPr>
        <p:spPr>
          <a:xfrm>
            <a:off x="154939" y="81572"/>
            <a:ext cx="8834120" cy="553998"/>
          </a:xfrm>
        </p:spPr>
        <p:txBody>
          <a:bodyPr/>
          <a:lstStyle/>
          <a:p>
            <a:pPr algn="ctr"/>
            <a:r>
              <a:rPr lang="en-US" dirty="0"/>
              <a:t>Model 1</a:t>
            </a:r>
          </a:p>
        </p:txBody>
      </p:sp>
    </p:spTree>
    <p:extLst>
      <p:ext uri="{BB962C8B-B14F-4D97-AF65-F5344CB8AC3E}">
        <p14:creationId xmlns:p14="http://schemas.microsoft.com/office/powerpoint/2010/main" val="2269040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Model 1</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182704"/>
            <a:ext cx="6781800" cy="5675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87293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SGP </a:t>
            </a:r>
            <a:r>
              <a:rPr lang="en-US" dirty="0" smtClean="0"/>
              <a:t>Weight </a:t>
            </a:r>
            <a:r>
              <a:rPr lang="en-US" dirty="0" smtClean="0"/>
              <a:t>1</a:t>
            </a:r>
            <a:endParaRPr lang="en-US" dirty="0"/>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286221"/>
            <a:ext cx="5029199" cy="47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4382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Free and Reduced Lunch Correlation</a:t>
            </a:r>
            <a:endParaRPr lang="en-US" dirty="0"/>
          </a:p>
        </p:txBody>
      </p:sp>
      <p:pic>
        <p:nvPicPr>
          <p:cNvPr id="358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295400"/>
            <a:ext cx="6934200" cy="53270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0407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FY 14 Letter Grade </a:t>
            </a:r>
            <a:br>
              <a:rPr lang="en-US" dirty="0" smtClean="0"/>
            </a:br>
            <a:r>
              <a:rPr lang="en-US" dirty="0" smtClean="0"/>
              <a:t>Comparison</a:t>
            </a:r>
            <a:endParaRPr lang="en-US" dirty="0"/>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19200"/>
            <a:ext cx="6934200" cy="524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577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3570185709"/>
              </p:ext>
            </p:extLst>
          </p:nvPr>
        </p:nvGraphicFramePr>
        <p:xfrm>
          <a:off x="25400" y="1447800"/>
          <a:ext cx="9220200" cy="5058457"/>
        </p:xfrm>
        <a:graphic>
          <a:graphicData uri="http://schemas.openxmlformats.org/drawingml/2006/table">
            <a:tbl>
              <a:tblPr firstRow="1" bandRow="1">
                <a:tableStyleId>{5C22544A-7EE6-4342-B048-85BDC9FD1C3A}</a:tableStyleId>
              </a:tblPr>
              <a:tblGrid>
                <a:gridCol w="1889108"/>
                <a:gridCol w="3556471"/>
                <a:gridCol w="1672142"/>
                <a:gridCol w="2102479"/>
              </a:tblGrid>
              <a:tr h="377131">
                <a:tc>
                  <a:txBody>
                    <a:bodyPr/>
                    <a:lstStyle/>
                    <a:p>
                      <a:r>
                        <a:rPr lang="en-US" dirty="0" smtClean="0"/>
                        <a:t>Category</a:t>
                      </a:r>
                      <a:endParaRPr lang="en-US" dirty="0"/>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Component</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Weight</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Points/Percent</a:t>
                      </a:r>
                      <a:endParaRPr lang="en-US" dirty="0"/>
                    </a:p>
                  </a:txBody>
                  <a:tcP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571345">
                <a:tc>
                  <a:txBody>
                    <a:bodyPr/>
                    <a:lstStyle/>
                    <a:p>
                      <a:r>
                        <a:rPr lang="en-US" sz="2400" dirty="0" smtClean="0"/>
                        <a:t>Proficiency  </a:t>
                      </a:r>
                      <a:endParaRPr lang="en-US" sz="2400" dirty="0"/>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smtClean="0"/>
                        <a:t>Weighted ELA, Math, and Science Proficiency (0, .6, 1.0,</a:t>
                      </a:r>
                      <a:r>
                        <a:rPr lang="en-US" baseline="0" dirty="0" smtClean="0"/>
                        <a:t> </a:t>
                      </a:r>
                      <a:r>
                        <a:rPr lang="en-US" b="0" baseline="0" dirty="0" smtClean="0"/>
                        <a:t>1.3</a:t>
                      </a:r>
                      <a:r>
                        <a:rPr lang="en-US" baseline="0" dirty="0" smtClean="0"/>
                        <a:t>)</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dirty="0" smtClean="0"/>
                        <a:t>40%</a:t>
                      </a:r>
                      <a:endParaRPr lang="en-US"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dirty="0" smtClean="0"/>
                        <a:t>40%</a:t>
                      </a:r>
                      <a:endParaRPr lang="en-US" dirty="0"/>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04052">
                <a:tc>
                  <a:txBody>
                    <a:bodyPr/>
                    <a:lstStyle/>
                    <a:p>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9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571345">
                <a:tc>
                  <a:txBody>
                    <a:bodyPr/>
                    <a:lstStyle/>
                    <a:p>
                      <a:r>
                        <a:rPr lang="en-US" sz="2400" dirty="0" smtClean="0"/>
                        <a:t>Growth</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r>
                        <a:rPr lang="en-US" b="0" dirty="0" smtClean="0"/>
                        <a:t>SGP/SGT on ELA, </a:t>
                      </a:r>
                      <a:r>
                        <a:rPr lang="en-US" b="0" dirty="0" smtClean="0"/>
                        <a:t>Math (using a </a:t>
                      </a:r>
                      <a:r>
                        <a:rPr lang="en-US" b="1" dirty="0" smtClean="0"/>
                        <a:t>scaled</a:t>
                      </a:r>
                      <a:r>
                        <a:rPr lang="en-US" b="0" dirty="0" smtClean="0"/>
                        <a:t> weighting system)</a:t>
                      </a:r>
                      <a:endParaRPr lang="en-US" b="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 SGP</a:t>
                      </a:r>
                      <a:r>
                        <a:rPr lang="en-US"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20% </a:t>
                      </a:r>
                      <a:r>
                        <a:rPr lang="en-US" dirty="0" smtClean="0"/>
                        <a:t>SGT</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40%</a:t>
                      </a:r>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163242">
                <a:tc>
                  <a:txBody>
                    <a:bodyPr/>
                    <a:lstStyle/>
                    <a:p>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377131">
                <a:tc rowSpan="2">
                  <a:txBody>
                    <a:bodyPr/>
                    <a:lstStyle/>
                    <a:p>
                      <a:r>
                        <a:rPr lang="en-US" sz="2400" dirty="0" smtClean="0"/>
                        <a:t>ELL</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r>
                        <a:rPr lang="en-US" dirty="0" smtClean="0"/>
                        <a:t>ELL Proficiency on AZELLA</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algn="ctr"/>
                      <a:r>
                        <a:rPr lang="en-US" dirty="0" smtClean="0"/>
                        <a:t>5%</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rowSpan="2">
                  <a:txBody>
                    <a:bodyPr/>
                    <a:lstStyle/>
                    <a:p>
                      <a:pPr algn="ctr"/>
                      <a:r>
                        <a:rPr lang="en-US" dirty="0" smtClean="0"/>
                        <a:t>10%</a:t>
                      </a:r>
                      <a:endParaRPr lang="en-US"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r>
              <a:tr h="377131">
                <a:tc vMerge="1">
                  <a:txBody>
                    <a:bodyPr/>
                    <a:lstStyle/>
                    <a:p>
                      <a:endParaRPr lang="en-US" dirty="0"/>
                    </a:p>
                  </a:txBody>
                  <a:tcPr/>
                </a:tc>
                <a:tc>
                  <a:txBody>
                    <a:bodyPr/>
                    <a:lstStyle/>
                    <a:p>
                      <a:r>
                        <a:rPr lang="en-US" dirty="0" smtClean="0"/>
                        <a:t>ELL Growth on AZELLA</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dirty="0" smtClean="0"/>
                        <a:t>5%</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vMerge="1">
                  <a:txBody>
                    <a:bodyPr/>
                    <a:lstStyle/>
                    <a:p>
                      <a:endParaRPr lang="en-US" dirty="0"/>
                    </a:p>
                  </a:txBody>
                  <a:tcPr>
                    <a:solidFill>
                      <a:schemeClr val="accent6">
                        <a:lumMod val="60000"/>
                        <a:lumOff val="40000"/>
                      </a:schemeClr>
                    </a:solidFill>
                  </a:tcPr>
                </a:tc>
              </a:tr>
              <a:tr h="194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20405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Acceleration/Readiness</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800" b="0" dirty="0" smtClean="0">
                          <a:solidFill>
                            <a:schemeClr val="dk1"/>
                          </a:solidFill>
                          <a:effectLst/>
                          <a:latin typeface="+mn-lt"/>
                          <a:ea typeface="+mn-ea"/>
                          <a:cs typeface="+mn-cs"/>
                        </a:rPr>
                        <a:t>Grades 5, 6, 7, 8 HS EOC combined, Grade 3 ELA MP, Chronic Absenteeism  </a:t>
                      </a:r>
                      <a:r>
                        <a:rPr lang="en-US" sz="1800" dirty="0" smtClean="0">
                          <a:solidFill>
                            <a:schemeClr val="dk1"/>
                          </a:solidFill>
                          <a:effectLst/>
                          <a:latin typeface="+mn-lt"/>
                          <a:ea typeface="+mn-ea"/>
                          <a:cs typeface="+mn-cs"/>
                        </a:rPr>
                        <a:t>(total of 3)</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dirty="0" smtClean="0"/>
                        <a:t>5%</a:t>
                      </a:r>
                      <a:endParaRPr lang="en-US"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dirty="0" smtClean="0"/>
                        <a:t>10%</a:t>
                      </a:r>
                      <a:endParaRPr lang="en-US"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r>
            </a:tbl>
          </a:graphicData>
        </a:graphic>
      </p:graphicFrame>
      <p:sp>
        <p:nvSpPr>
          <p:cNvPr id="7" name="Title 6"/>
          <p:cNvSpPr>
            <a:spLocks noGrp="1"/>
          </p:cNvSpPr>
          <p:nvPr>
            <p:ph type="title"/>
          </p:nvPr>
        </p:nvSpPr>
        <p:spPr>
          <a:xfrm>
            <a:off x="154939" y="81572"/>
            <a:ext cx="8834120" cy="553998"/>
          </a:xfrm>
        </p:spPr>
        <p:txBody>
          <a:bodyPr/>
          <a:lstStyle/>
          <a:p>
            <a:pPr algn="ctr"/>
            <a:r>
              <a:rPr lang="en-US" dirty="0"/>
              <a:t>Model 1 </a:t>
            </a:r>
          </a:p>
        </p:txBody>
      </p:sp>
    </p:spTree>
    <p:extLst>
      <p:ext uri="{BB962C8B-B14F-4D97-AF65-F5344CB8AC3E}">
        <p14:creationId xmlns:p14="http://schemas.microsoft.com/office/powerpoint/2010/main" val="2112869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3995300879"/>
              </p:ext>
            </p:extLst>
          </p:nvPr>
        </p:nvGraphicFramePr>
        <p:xfrm>
          <a:off x="0" y="951261"/>
          <a:ext cx="9144000" cy="5946709"/>
        </p:xfrm>
        <a:graphic>
          <a:graphicData uri="http://schemas.openxmlformats.org/drawingml/2006/table">
            <a:tbl>
              <a:tblPr firstRow="1" bandRow="1">
                <a:tableStyleId>{5C22544A-7EE6-4342-B048-85BDC9FD1C3A}</a:tableStyleId>
              </a:tblPr>
              <a:tblGrid>
                <a:gridCol w="1954249"/>
                <a:gridCol w="3151151"/>
                <a:gridCol w="2257760"/>
                <a:gridCol w="1780840"/>
              </a:tblGrid>
              <a:tr h="444101">
                <a:tc>
                  <a:txBody>
                    <a:bodyPr/>
                    <a:lstStyle/>
                    <a:p>
                      <a:r>
                        <a:rPr lang="en-US" sz="1600" dirty="0" smtClean="0"/>
                        <a:t>Category</a:t>
                      </a:r>
                      <a:endParaRPr lang="en-US" sz="1600" dirty="0"/>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Component</a:t>
                      </a:r>
                      <a:endParaRPr lang="en-US" sz="1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Weight</a:t>
                      </a:r>
                      <a:endParaRPr lang="en-US" sz="1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Points/Percent</a:t>
                      </a:r>
                      <a:endParaRPr lang="en-US" sz="1600" dirty="0"/>
                    </a:p>
                  </a:txBody>
                  <a:tcP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470299">
                <a:tc>
                  <a:txBody>
                    <a:bodyPr/>
                    <a:lstStyle/>
                    <a:p>
                      <a:r>
                        <a:rPr lang="en-US" sz="1400" dirty="0" smtClean="0"/>
                        <a:t>Proficiency</a:t>
                      </a:r>
                      <a:endParaRPr lang="en-US" sz="1400" dirty="0"/>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b="0" dirty="0" smtClean="0"/>
                        <a:t>ELA, Math, and Science Proficiency (0, .6, 1.0,</a:t>
                      </a:r>
                      <a:r>
                        <a:rPr lang="en-US" sz="1400" b="0" baseline="0" dirty="0" smtClean="0"/>
                        <a:t> 1.3)</a:t>
                      </a:r>
                      <a:endParaRPr lang="en-US" sz="1400" b="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smtClean="0"/>
                        <a:t>40%</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smtClean="0"/>
                        <a:t>40%</a:t>
                      </a:r>
                      <a:endParaRPr lang="en-US" sz="1400" dirty="0"/>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28153">
                <a:tc>
                  <a:txBody>
                    <a:bodyPr/>
                    <a:lstStyle/>
                    <a:p>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smtClean="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462054">
                <a:tc>
                  <a:txBody>
                    <a:bodyPr/>
                    <a:lstStyle/>
                    <a:p>
                      <a:r>
                        <a:rPr lang="en-US" sz="1400" dirty="0" smtClean="0"/>
                        <a:t>Growth </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r>
                        <a:rPr lang="en-US" sz="1400" b="0" dirty="0" smtClean="0"/>
                        <a:t>SGP/SGT on ELA, Math (using a </a:t>
                      </a:r>
                      <a:r>
                        <a:rPr lang="en-US" sz="1400" b="1" dirty="0" smtClean="0"/>
                        <a:t>unweighted </a:t>
                      </a:r>
                      <a:r>
                        <a:rPr lang="en-US" sz="1400" b="0" dirty="0" smtClean="0"/>
                        <a:t>system</a:t>
                      </a:r>
                      <a:r>
                        <a:rPr lang="en-US" sz="1400" b="0" dirty="0" smtClean="0"/>
                        <a:t>)</a:t>
                      </a:r>
                      <a:endParaRPr lang="en-US" sz="1400" b="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 SGP</a:t>
                      </a:r>
                      <a:r>
                        <a:rPr lang="en-US" sz="1400"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smtClean="0"/>
                        <a:t>20% </a:t>
                      </a:r>
                      <a:r>
                        <a:rPr lang="en-US" sz="1400" dirty="0" smtClean="0"/>
                        <a:t>SGT</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a:t>
                      </a:r>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152400">
                <a:tc>
                  <a:txBody>
                    <a:bodyPr/>
                    <a:lstStyle/>
                    <a:p>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286009">
                <a:tc rowSpan="2">
                  <a:txBody>
                    <a:bodyPr/>
                    <a:lstStyle/>
                    <a:p>
                      <a:r>
                        <a:rPr lang="en-US" sz="1400" dirty="0" smtClean="0"/>
                        <a:t>ELL</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r>
                        <a:rPr lang="en-US" sz="1400" dirty="0" smtClean="0"/>
                        <a:t>ELL Proficiency on AZELLA</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dirty="0" smtClean="0"/>
                        <a:t>5%</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rowSpan="2">
                  <a:txBody>
                    <a:bodyPr/>
                    <a:lstStyle/>
                    <a:p>
                      <a:pPr algn="ctr"/>
                      <a:r>
                        <a:rPr lang="en-US" sz="1400" dirty="0" smtClean="0"/>
                        <a:t>10%</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r>
              <a:tr h="286009">
                <a:tc vMerge="1">
                  <a:txBody>
                    <a:bodyPr/>
                    <a:lstStyle/>
                    <a:p>
                      <a:endParaRPr lang="en-US" dirty="0"/>
                    </a:p>
                  </a:txBody>
                  <a:tcPr/>
                </a:tc>
                <a:tc>
                  <a:txBody>
                    <a:bodyPr/>
                    <a:lstStyle/>
                    <a:p>
                      <a:r>
                        <a:rPr lang="en-US" sz="1400" dirty="0" smtClean="0"/>
                        <a:t>ELL Growth on AZELLA</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dirty="0" smtClean="0"/>
                        <a:t>5%</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vMerge="1">
                  <a:txBody>
                    <a:bodyPr/>
                    <a:lstStyle/>
                    <a:p>
                      <a:endParaRPr lang="en-US" dirty="0"/>
                    </a:p>
                  </a:txBody>
                  <a:tcPr>
                    <a:solidFill>
                      <a:schemeClr val="accent6">
                        <a:lumMod val="60000"/>
                        <a:lumOff val="40000"/>
                      </a:schemeClr>
                    </a:solidFill>
                  </a:tcPr>
                </a:tc>
              </a:tr>
              <a:tr h="1562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8668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College</a:t>
                      </a:r>
                      <a:r>
                        <a:rPr lang="en-US" sz="1400" baseline="0" dirty="0" smtClean="0"/>
                        <a:t> and Career Ready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*Available data for these calculations will depend on which year(s) of data is being required and timing of letter grades. </a:t>
                      </a:r>
                      <a:endParaRPr lang="en-US" sz="105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400" b="1" dirty="0" smtClean="0"/>
                        <a:t>Student level</a:t>
                      </a:r>
                      <a:r>
                        <a:rPr lang="en-US" sz="1400" dirty="0" smtClean="0"/>
                        <a:t> </a:t>
                      </a:r>
                      <a:r>
                        <a:rPr lang="en-US" sz="1400" b="1" dirty="0" smtClean="0"/>
                        <a:t>scoring </a:t>
                      </a:r>
                    </a:p>
                    <a:p>
                      <a:r>
                        <a:rPr lang="en-US" sz="1400" dirty="0" smtClean="0"/>
                        <a:t>Available data points: SAT, ACT, CTE skills attainment assessment, AP courses,</a:t>
                      </a:r>
                      <a:r>
                        <a:rPr lang="en-US" sz="1400" baseline="0" dirty="0" smtClean="0"/>
                        <a:t> </a:t>
                      </a:r>
                      <a:r>
                        <a:rPr lang="en-US" sz="1400" baseline="0" dirty="0" err="1" smtClean="0"/>
                        <a:t>AzMERIT</a:t>
                      </a:r>
                      <a:endParaRPr lang="en-US" sz="14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400" dirty="0" smtClean="0"/>
                        <a:t>15%</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400" dirty="0" smtClean="0"/>
                        <a:t>15%</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r>
              <a:tr h="144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2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3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44690">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Graduation Rate</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r>
                        <a:rPr lang="en-US" sz="1400" dirty="0" smtClean="0"/>
                        <a:t>4-year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sz="1400" dirty="0" smtClean="0"/>
                        <a:t>10%</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rowSpan="4">
                  <a:txBody>
                    <a:bodyPr/>
                    <a:lstStyle/>
                    <a:p>
                      <a:pPr algn="ctr"/>
                      <a:r>
                        <a:rPr lang="en-US" sz="1400" dirty="0" smtClean="0"/>
                        <a:t>15%</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244690">
                <a:tc vMerge="1">
                  <a:txBody>
                    <a:bodyPr/>
                    <a:lstStyle/>
                    <a:p>
                      <a:endParaRPr lang="en-US"/>
                    </a:p>
                  </a:txBody>
                  <a:tcPr/>
                </a:tc>
                <a:tc>
                  <a:txBody>
                    <a:bodyPr/>
                    <a:lstStyle/>
                    <a:p>
                      <a:r>
                        <a:rPr lang="en-US" sz="1400" dirty="0" smtClean="0"/>
                        <a:t>5-year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dirty="0" smtClean="0"/>
                        <a:t>3%</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vMerge="1">
                  <a:txBody>
                    <a:bodyPr/>
                    <a:lstStyle/>
                    <a:p>
                      <a:endParaRPr lang="en-US"/>
                    </a:p>
                  </a:txBody>
                  <a:tcPr/>
                </a:tc>
              </a:tr>
              <a:tr h="244690">
                <a:tc vMerge="1">
                  <a:txBody>
                    <a:bodyPr/>
                    <a:lstStyle/>
                    <a:p>
                      <a:endParaRPr lang="en-US"/>
                    </a:p>
                  </a:txBody>
                  <a:tcPr/>
                </a:tc>
                <a:tc>
                  <a:txBody>
                    <a:bodyPr/>
                    <a:lstStyle/>
                    <a:p>
                      <a:r>
                        <a:rPr lang="en-US" sz="1400" dirty="0" smtClean="0"/>
                        <a:t>6-year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sz="1400" dirty="0" smtClean="0"/>
                        <a:t>1%</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vMerge="1">
                  <a:txBody>
                    <a:bodyPr/>
                    <a:lstStyle/>
                    <a:p>
                      <a:endParaRPr lang="en-US"/>
                    </a:p>
                  </a:txBody>
                  <a:tcPr/>
                </a:tc>
              </a:tr>
              <a:tr h="355889">
                <a:tc vMerge="1">
                  <a:txBody>
                    <a:bodyPr/>
                    <a:lstStyle/>
                    <a:p>
                      <a:endParaRPr lang="en-US"/>
                    </a:p>
                  </a:txBody>
                  <a:tcPr/>
                </a:tc>
                <a:tc>
                  <a:txBody>
                    <a:bodyPr/>
                    <a:lstStyle/>
                    <a:p>
                      <a:r>
                        <a:rPr lang="en-US" sz="1400" dirty="0" smtClean="0"/>
                        <a:t>7-year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dirty="0" smtClean="0"/>
                        <a:t>1%</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vMerge="1">
                  <a:txBody>
                    <a:bodyPr/>
                    <a:lstStyle/>
                    <a:p>
                      <a:endParaRPr lang="en-US"/>
                    </a:p>
                  </a:txBody>
                  <a:tcPr/>
                </a:tc>
              </a:tr>
            </a:tbl>
          </a:graphicData>
        </a:graphic>
      </p:graphicFrame>
      <p:sp>
        <p:nvSpPr>
          <p:cNvPr id="5" name="Title 4"/>
          <p:cNvSpPr>
            <a:spLocks noGrp="1"/>
          </p:cNvSpPr>
          <p:nvPr>
            <p:ph type="title"/>
          </p:nvPr>
        </p:nvSpPr>
        <p:spPr>
          <a:xfrm>
            <a:off x="154939" y="81572"/>
            <a:ext cx="8834120" cy="553998"/>
          </a:xfrm>
        </p:spPr>
        <p:txBody>
          <a:bodyPr/>
          <a:lstStyle/>
          <a:p>
            <a:pPr algn="ctr"/>
            <a:r>
              <a:rPr lang="en-US" dirty="0"/>
              <a:t>Model 2</a:t>
            </a:r>
          </a:p>
        </p:txBody>
      </p:sp>
    </p:spTree>
    <p:extLst>
      <p:ext uri="{BB962C8B-B14F-4D97-AF65-F5344CB8AC3E}">
        <p14:creationId xmlns:p14="http://schemas.microsoft.com/office/powerpoint/2010/main" val="360497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Model 2</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233857"/>
            <a:ext cx="6400800" cy="5576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28244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SGP/SGT Weight </a:t>
            </a:r>
            <a:r>
              <a:rPr lang="en-US" dirty="0" smtClean="0"/>
              <a:t>1</a:t>
            </a:r>
            <a:endParaRPr lang="en-US" dirty="0"/>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776" y="1676400"/>
            <a:ext cx="8543925"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4162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Free and Reduced Lunch Correlation</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23963"/>
            <a:ext cx="7352260" cy="5481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32387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FY 14 Letter Grade </a:t>
            </a:r>
            <a:br>
              <a:rPr lang="en-US" dirty="0" smtClean="0"/>
            </a:br>
            <a:r>
              <a:rPr lang="en-US" dirty="0" smtClean="0"/>
              <a:t>Comparison</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167261"/>
            <a:ext cx="6982488" cy="538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12350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3921374617"/>
              </p:ext>
            </p:extLst>
          </p:nvPr>
        </p:nvGraphicFramePr>
        <p:xfrm>
          <a:off x="0" y="1088952"/>
          <a:ext cx="9144000" cy="5786081"/>
        </p:xfrm>
        <a:graphic>
          <a:graphicData uri="http://schemas.openxmlformats.org/drawingml/2006/table">
            <a:tbl>
              <a:tblPr firstRow="1" bandRow="1">
                <a:tableStyleId>{5C22544A-7EE6-4342-B048-85BDC9FD1C3A}</a:tableStyleId>
              </a:tblPr>
              <a:tblGrid>
                <a:gridCol w="1954249"/>
                <a:gridCol w="3151151"/>
                <a:gridCol w="2257760"/>
                <a:gridCol w="1780840"/>
              </a:tblGrid>
              <a:tr h="444101">
                <a:tc>
                  <a:txBody>
                    <a:bodyPr/>
                    <a:lstStyle/>
                    <a:p>
                      <a:r>
                        <a:rPr lang="en-US" sz="1600" dirty="0" smtClean="0"/>
                        <a:t>Category</a:t>
                      </a:r>
                      <a:endParaRPr lang="en-US" sz="1600" dirty="0"/>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Component</a:t>
                      </a:r>
                      <a:endParaRPr lang="en-US" sz="1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Weight</a:t>
                      </a:r>
                      <a:endParaRPr lang="en-US" sz="1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Points/Percent</a:t>
                      </a:r>
                      <a:endParaRPr lang="en-US" sz="1600" dirty="0"/>
                    </a:p>
                  </a:txBody>
                  <a:tcP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470299">
                <a:tc>
                  <a:txBody>
                    <a:bodyPr/>
                    <a:lstStyle/>
                    <a:p>
                      <a:r>
                        <a:rPr lang="en-US" sz="1400" dirty="0" smtClean="0"/>
                        <a:t>Proficiency</a:t>
                      </a:r>
                      <a:endParaRPr lang="en-US" sz="1400" dirty="0"/>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b="0" dirty="0" smtClean="0"/>
                        <a:t>ELA, Math, and Science Proficiency (0, .6, 1.0,</a:t>
                      </a:r>
                      <a:r>
                        <a:rPr lang="en-US" sz="1400" b="0" baseline="0" dirty="0" smtClean="0"/>
                        <a:t> 1.3)</a:t>
                      </a:r>
                      <a:endParaRPr lang="en-US" sz="1400" b="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smtClean="0"/>
                        <a:t>40%</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smtClean="0"/>
                        <a:t>40%</a:t>
                      </a:r>
                      <a:endParaRPr lang="en-US" sz="1400" dirty="0"/>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28153">
                <a:tc>
                  <a:txBody>
                    <a:bodyPr/>
                    <a:lstStyle/>
                    <a:p>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smtClean="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352421">
                <a:tc>
                  <a:txBody>
                    <a:bodyPr/>
                    <a:lstStyle/>
                    <a:p>
                      <a:r>
                        <a:rPr lang="en-US" sz="1400" dirty="0" smtClean="0"/>
                        <a:t>Growth</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r>
                        <a:rPr lang="en-US" sz="1400" b="0" dirty="0" smtClean="0"/>
                        <a:t>Florida Model Percentage Gains on ELA, Math </a:t>
                      </a:r>
                      <a:r>
                        <a:rPr lang="en-US" sz="1400" b="0" dirty="0" smtClean="0"/>
                        <a:t>(using a </a:t>
                      </a:r>
                      <a:r>
                        <a:rPr lang="en-US" sz="1400" b="1" dirty="0" smtClean="0"/>
                        <a:t>weighted</a:t>
                      </a:r>
                      <a:r>
                        <a:rPr lang="en-US" sz="1400" b="0" dirty="0" smtClean="0"/>
                        <a:t> system)</a:t>
                      </a:r>
                      <a:endParaRPr lang="en-US" sz="1400" b="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 </a:t>
                      </a:r>
                      <a:r>
                        <a:rPr lang="en-US" sz="1400" dirty="0" smtClean="0"/>
                        <a:t>ELA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a:t>
                      </a:r>
                      <a:r>
                        <a:rPr lang="en-US" sz="1400" dirty="0" smtClean="0"/>
                        <a:t>% </a:t>
                      </a:r>
                      <a:r>
                        <a:rPr lang="en-US" sz="1400" baseline="0" dirty="0" smtClean="0"/>
                        <a:t>Math</a:t>
                      </a:r>
                      <a:endParaRPr lang="en-US" sz="14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a:t>
                      </a:r>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144172">
                <a:tc>
                  <a:txBody>
                    <a:bodyPr/>
                    <a:lstStyle/>
                    <a:p>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286009">
                <a:tc rowSpan="2">
                  <a:txBody>
                    <a:bodyPr/>
                    <a:lstStyle/>
                    <a:p>
                      <a:r>
                        <a:rPr lang="en-US" sz="1400" dirty="0" smtClean="0"/>
                        <a:t>ELL</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r>
                        <a:rPr lang="en-US" sz="1400" dirty="0" smtClean="0"/>
                        <a:t>ELL Proficiency on AZELLA</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dirty="0" smtClean="0"/>
                        <a:t>5%</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rowSpan="2">
                  <a:txBody>
                    <a:bodyPr/>
                    <a:lstStyle/>
                    <a:p>
                      <a:pPr algn="ctr"/>
                      <a:r>
                        <a:rPr lang="en-US" sz="1400" dirty="0" smtClean="0"/>
                        <a:t>10%</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r>
              <a:tr h="286009">
                <a:tc vMerge="1">
                  <a:txBody>
                    <a:bodyPr/>
                    <a:lstStyle/>
                    <a:p>
                      <a:endParaRPr lang="en-US" dirty="0"/>
                    </a:p>
                  </a:txBody>
                  <a:tcPr/>
                </a:tc>
                <a:tc>
                  <a:txBody>
                    <a:bodyPr/>
                    <a:lstStyle/>
                    <a:p>
                      <a:r>
                        <a:rPr lang="en-US" sz="1400" dirty="0" smtClean="0"/>
                        <a:t>ELL Growth on AZELLA</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dirty="0" smtClean="0"/>
                        <a:t>5%</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vMerge="1">
                  <a:txBody>
                    <a:bodyPr/>
                    <a:lstStyle/>
                    <a:p>
                      <a:endParaRPr lang="en-US" dirty="0"/>
                    </a:p>
                  </a:txBody>
                  <a:tcPr>
                    <a:solidFill>
                      <a:schemeClr val="accent6">
                        <a:lumMod val="60000"/>
                        <a:lumOff val="40000"/>
                      </a:schemeClr>
                    </a:solidFill>
                  </a:tcPr>
                </a:tc>
              </a:tr>
              <a:tr h="1562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8668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College</a:t>
                      </a:r>
                      <a:r>
                        <a:rPr lang="en-US" sz="1400" baseline="0" dirty="0" smtClean="0"/>
                        <a:t> and Career Ready *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*Available data for these calculations will depend on which year(s) of data is being required and timing of letter grades. </a:t>
                      </a:r>
                      <a:endParaRPr lang="en-US" sz="105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400" b="1" dirty="0" smtClean="0"/>
                        <a:t>Student level</a:t>
                      </a:r>
                      <a:r>
                        <a:rPr lang="en-US" sz="1400" dirty="0" smtClean="0"/>
                        <a:t> </a:t>
                      </a:r>
                      <a:r>
                        <a:rPr lang="en-US" sz="1400" b="1" dirty="0" smtClean="0"/>
                        <a:t>scoring </a:t>
                      </a:r>
                    </a:p>
                    <a:p>
                      <a:r>
                        <a:rPr lang="en-US" sz="1400" dirty="0" smtClean="0"/>
                        <a:t>Available data points: SAT, ACT, CTE skills attainment assessment, AP courses,</a:t>
                      </a:r>
                      <a:r>
                        <a:rPr lang="en-US" sz="1400" baseline="0" dirty="0" smtClean="0"/>
                        <a:t> </a:t>
                      </a:r>
                      <a:r>
                        <a:rPr lang="en-US" sz="1400" baseline="0" dirty="0" err="1" smtClean="0"/>
                        <a:t>AzMERIT</a:t>
                      </a:r>
                      <a:endParaRPr lang="en-US" sz="14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400" dirty="0" smtClean="0"/>
                        <a:t>15%</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400" dirty="0" smtClean="0"/>
                        <a:t>15%</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r>
              <a:tr h="144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2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3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44690">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Graduation Rate</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r>
                        <a:rPr lang="en-US" sz="1400" dirty="0" smtClean="0"/>
                        <a:t>4-year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sz="1400" dirty="0" smtClean="0"/>
                        <a:t>10%</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rowSpan="4">
                  <a:txBody>
                    <a:bodyPr/>
                    <a:lstStyle/>
                    <a:p>
                      <a:pPr algn="ctr"/>
                      <a:r>
                        <a:rPr lang="en-US" sz="1400" dirty="0" smtClean="0"/>
                        <a:t>15%</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244690">
                <a:tc vMerge="1">
                  <a:txBody>
                    <a:bodyPr/>
                    <a:lstStyle/>
                    <a:p>
                      <a:endParaRPr lang="en-US"/>
                    </a:p>
                  </a:txBody>
                  <a:tcPr/>
                </a:tc>
                <a:tc>
                  <a:txBody>
                    <a:bodyPr/>
                    <a:lstStyle/>
                    <a:p>
                      <a:r>
                        <a:rPr lang="en-US" sz="1400" dirty="0" smtClean="0"/>
                        <a:t>5-year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dirty="0" smtClean="0"/>
                        <a:t>3%</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vMerge="1">
                  <a:txBody>
                    <a:bodyPr/>
                    <a:lstStyle/>
                    <a:p>
                      <a:endParaRPr lang="en-US"/>
                    </a:p>
                  </a:txBody>
                  <a:tcPr/>
                </a:tc>
              </a:tr>
              <a:tr h="244690">
                <a:tc vMerge="1">
                  <a:txBody>
                    <a:bodyPr/>
                    <a:lstStyle/>
                    <a:p>
                      <a:endParaRPr lang="en-US"/>
                    </a:p>
                  </a:txBody>
                  <a:tcPr/>
                </a:tc>
                <a:tc>
                  <a:txBody>
                    <a:bodyPr/>
                    <a:lstStyle/>
                    <a:p>
                      <a:r>
                        <a:rPr lang="en-US" sz="1400" dirty="0" smtClean="0"/>
                        <a:t>6-year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sz="1400" dirty="0" smtClean="0"/>
                        <a:t>1%</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vMerge="1">
                  <a:txBody>
                    <a:bodyPr/>
                    <a:lstStyle/>
                    <a:p>
                      <a:endParaRPr lang="en-US"/>
                    </a:p>
                  </a:txBody>
                  <a:tcPr/>
                </a:tc>
              </a:tr>
              <a:tr h="355889">
                <a:tc vMerge="1">
                  <a:txBody>
                    <a:bodyPr/>
                    <a:lstStyle/>
                    <a:p>
                      <a:endParaRPr lang="en-US"/>
                    </a:p>
                  </a:txBody>
                  <a:tcPr/>
                </a:tc>
                <a:tc>
                  <a:txBody>
                    <a:bodyPr/>
                    <a:lstStyle/>
                    <a:p>
                      <a:r>
                        <a:rPr lang="en-US" sz="1400" dirty="0" smtClean="0"/>
                        <a:t>7-year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dirty="0" smtClean="0"/>
                        <a:t>1%</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vMerge="1">
                  <a:txBody>
                    <a:bodyPr/>
                    <a:lstStyle/>
                    <a:p>
                      <a:endParaRPr lang="en-US"/>
                    </a:p>
                  </a:txBody>
                  <a:tcPr/>
                </a:tc>
              </a:tr>
            </a:tbl>
          </a:graphicData>
        </a:graphic>
      </p:graphicFrame>
      <p:sp>
        <p:nvSpPr>
          <p:cNvPr id="5" name="Title 4"/>
          <p:cNvSpPr>
            <a:spLocks noGrp="1"/>
          </p:cNvSpPr>
          <p:nvPr>
            <p:ph type="title"/>
          </p:nvPr>
        </p:nvSpPr>
        <p:spPr>
          <a:xfrm>
            <a:off x="154939" y="81572"/>
            <a:ext cx="8834120" cy="553998"/>
          </a:xfrm>
        </p:spPr>
        <p:txBody>
          <a:bodyPr/>
          <a:lstStyle/>
          <a:p>
            <a:pPr algn="ctr"/>
            <a:r>
              <a:rPr lang="en-US" dirty="0"/>
              <a:t>Model 3</a:t>
            </a:r>
          </a:p>
        </p:txBody>
      </p:sp>
    </p:spTree>
    <p:extLst>
      <p:ext uri="{BB962C8B-B14F-4D97-AF65-F5344CB8AC3E}">
        <p14:creationId xmlns:p14="http://schemas.microsoft.com/office/powerpoint/2010/main" val="1529876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Florida Model </a:t>
            </a:r>
            <a:br>
              <a:rPr lang="en-US" dirty="0" smtClean="0"/>
            </a:br>
            <a:r>
              <a:rPr lang="en-US" dirty="0" smtClean="0"/>
              <a:t>Weighting System</a:t>
            </a:r>
            <a:endParaRPr lang="en-US" dirty="0"/>
          </a:p>
        </p:txBody>
      </p:sp>
      <p:sp>
        <p:nvSpPr>
          <p:cNvPr id="3" name="Text Placeholder 2"/>
          <p:cNvSpPr>
            <a:spLocks noGrp="1"/>
          </p:cNvSpPr>
          <p:nvPr>
            <p:ph type="body" idx="1"/>
          </p:nvPr>
        </p:nvSpPr>
        <p:spPr>
          <a:xfrm>
            <a:off x="231140" y="1224707"/>
            <a:ext cx="8681719" cy="5386090"/>
          </a:xfrm>
        </p:spPr>
        <p:txBody>
          <a:bodyPr/>
          <a:lstStyle/>
          <a:p>
            <a:r>
              <a:rPr lang="en-US" sz="1400" b="1" dirty="0"/>
              <a:t>No Growth</a:t>
            </a:r>
            <a:r>
              <a:rPr lang="en-US" sz="1400" dirty="0"/>
              <a:t> is defined as no growth within or between any proficiency categories or bands within the minimally proficient or partially proficient categories.  This definition would also include students that show negative growth between or within any proficiency categories or bands. For example, a student who was partially proficient as a 4th grader and then minimally proficient as a 5th grader. No (0) points are awarded in this category.  (Red text no fill)</a:t>
            </a:r>
          </a:p>
          <a:p>
            <a:r>
              <a:rPr lang="en-US" sz="1400" dirty="0"/>
              <a:t> </a:t>
            </a:r>
          </a:p>
          <a:p>
            <a:r>
              <a:rPr lang="en-US" sz="1400" b="1" dirty="0"/>
              <a:t>Low Growth</a:t>
            </a:r>
            <a:r>
              <a:rPr lang="en-US" sz="1400" dirty="0"/>
              <a:t> is defined as growth from one proficiency band to the next proficiency band in the subsequent year. (E.g. MP 1-MP 2).    This growth type would likely only apply to students in the MP or PP proficiency categories. 1.00 points are awarded in this category. (Yellow)</a:t>
            </a:r>
          </a:p>
          <a:p>
            <a:r>
              <a:rPr lang="en-US" sz="1400" dirty="0"/>
              <a:t> </a:t>
            </a:r>
          </a:p>
          <a:p>
            <a:r>
              <a:rPr lang="en-US" sz="1400" b="1" dirty="0"/>
              <a:t>Typical Growth</a:t>
            </a:r>
            <a:r>
              <a:rPr lang="en-US" sz="1400" dirty="0"/>
              <a:t> is defined as growth from one proficiency band to another proficiency band the next year that is two bands higher.  (E.g. MP 3 – MP 5) Students that are in the Proficient or Highly Proficient categories would be considered as showing Typical Growth by staying in the same category as the previous year. For example, a student who is Minimally Proficient band 3 as a 4th grader and then Minimally Proficient band 5 as a 5th grader.   1.25 points are awarded in this category. (Green)</a:t>
            </a:r>
          </a:p>
          <a:p>
            <a:r>
              <a:rPr lang="en-US" sz="1400" dirty="0"/>
              <a:t> </a:t>
            </a:r>
          </a:p>
          <a:p>
            <a:r>
              <a:rPr lang="en-US" sz="1400" b="1" dirty="0"/>
              <a:t>High Growth</a:t>
            </a:r>
            <a:r>
              <a:rPr lang="en-US" sz="1400" dirty="0"/>
              <a:t> is defined as growth from one proficiency band across three proficiency bands the next year in the minimally or partially proficient categories.  (PP 2 – PP 5) or if a student moves from one proficiency category to the next higher proficiency category in the subsequent year.  For example, a student who is Minimally Proficient as a 4th grader and then Proficient as a 5th grader.   1.50 points are awarded in this category. (Blue)</a:t>
            </a:r>
          </a:p>
          <a:p>
            <a:r>
              <a:rPr lang="en-US" sz="1400" dirty="0"/>
              <a:t> </a:t>
            </a:r>
          </a:p>
          <a:p>
            <a:r>
              <a:rPr lang="en-US" sz="1400" b="1" dirty="0"/>
              <a:t>Very High Growth</a:t>
            </a:r>
            <a:r>
              <a:rPr lang="en-US" sz="1400" dirty="0"/>
              <a:t> is defined as growth from one proficiency band across four proficiency bands the next year in the minimally or partially proficient categories.  Or, a student moves across two Proficiency categories.  For example, a student who is Partially Proficient as a 4th grader and then Highly Proficient as a 5th grader.   1.75 points are awarded in this category. (Orange)</a:t>
            </a:r>
          </a:p>
          <a:p>
            <a:endParaRPr lang="en-US" sz="1400" dirty="0"/>
          </a:p>
        </p:txBody>
      </p:sp>
    </p:spTree>
    <p:extLst>
      <p:ext uri="{BB962C8B-B14F-4D97-AF65-F5344CB8AC3E}">
        <p14:creationId xmlns:p14="http://schemas.microsoft.com/office/powerpoint/2010/main" val="18042807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a:t>Florida Model </a:t>
            </a:r>
            <a:br>
              <a:rPr lang="en-US" dirty="0"/>
            </a:br>
            <a:r>
              <a:rPr lang="en-US" dirty="0"/>
              <a:t>Weighting System</a:t>
            </a:r>
          </a:p>
        </p:txBody>
      </p:sp>
      <p:graphicFrame>
        <p:nvGraphicFramePr>
          <p:cNvPr id="6" name="Table 5"/>
          <p:cNvGraphicFramePr>
            <a:graphicFrameLocks noGrp="1"/>
          </p:cNvGraphicFramePr>
          <p:nvPr>
            <p:extLst>
              <p:ext uri="{D42A27DB-BD31-4B8C-83A1-F6EECF244321}">
                <p14:modId xmlns:p14="http://schemas.microsoft.com/office/powerpoint/2010/main" val="238165366"/>
              </p:ext>
            </p:extLst>
          </p:nvPr>
        </p:nvGraphicFramePr>
        <p:xfrm>
          <a:off x="76198" y="2057399"/>
          <a:ext cx="8991604" cy="3352800"/>
        </p:xfrm>
        <a:graphic>
          <a:graphicData uri="http://schemas.openxmlformats.org/drawingml/2006/table">
            <a:tbl>
              <a:tblPr/>
              <a:tblGrid>
                <a:gridCol w="955931"/>
                <a:gridCol w="977904"/>
                <a:gridCol w="955931"/>
                <a:gridCol w="988893"/>
                <a:gridCol w="966917"/>
                <a:gridCol w="955931"/>
                <a:gridCol w="879016"/>
                <a:gridCol w="846054"/>
                <a:gridCol w="688563"/>
                <a:gridCol w="776464"/>
              </a:tblGrid>
              <a:tr h="558800">
                <a:tc gridSpan="6">
                  <a:txBody>
                    <a:bodyPr/>
                    <a:lstStyle/>
                    <a:p>
                      <a:pPr algn="ctr" fontAlgn="b"/>
                      <a:r>
                        <a:rPr lang="en-US" sz="1300" b="0" i="0" u="none" strike="noStrike" dirty="0">
                          <a:solidFill>
                            <a:srgbClr val="000000"/>
                          </a:solidFill>
                          <a:effectLst/>
                          <a:latin typeface="Calibri"/>
                        </a:rPr>
                        <a:t>Minimally Proficient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1300" b="0" i="0" u="none" strike="noStrike">
                          <a:solidFill>
                            <a:srgbClr val="000000"/>
                          </a:solidFill>
                          <a:effectLst/>
                          <a:latin typeface="Calibri"/>
                        </a:rPr>
                        <a:t>Partially Proficient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300" b="0" i="0" u="none" strike="noStrike">
                          <a:solidFill>
                            <a:srgbClr val="000000"/>
                          </a:solidFill>
                          <a:effectLst/>
                          <a:latin typeface="Calibri"/>
                        </a:rPr>
                        <a:t>Proficient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a:rPr>
                        <a:t>Highly Proficient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FF0000"/>
                          </a:solidFill>
                          <a:effectLst/>
                          <a:latin typeface="Calibri"/>
                        </a:rPr>
                        <a:t>MP1 --&gt; MP1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MP2 --&gt; MP2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MP3 --&gt; MP3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MP4 --&gt; MP4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MP5 --&gt; MP5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MP6 --&gt;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PP1 --&gt;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FF0000"/>
                          </a:solidFill>
                          <a:effectLst/>
                          <a:latin typeface="Calibri"/>
                        </a:rPr>
                        <a:t>PP2 --&gt;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P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HP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79400">
                <a:tc>
                  <a:txBody>
                    <a:bodyPr/>
                    <a:lstStyle/>
                    <a:p>
                      <a:pPr algn="l" fontAlgn="b"/>
                      <a:r>
                        <a:rPr lang="en-US" sz="1300" b="0" i="0" u="none" strike="noStrike">
                          <a:solidFill>
                            <a:srgbClr val="000000"/>
                          </a:solidFill>
                          <a:effectLst/>
                          <a:latin typeface="Calibri"/>
                        </a:rPr>
                        <a:t>MP1 --&gt; MP2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MP2 --&gt; MP3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MP3 --&gt; MP4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MP4 --&gt; MP5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MP5 --&gt;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MP6 --&gt;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PP1 --&gt;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300" b="0" i="0" u="none" strike="noStrike">
                          <a:solidFill>
                            <a:srgbClr val="000000"/>
                          </a:solidFill>
                          <a:effectLst/>
                          <a:latin typeface="Calibri"/>
                        </a:rPr>
                        <a:t>PP2 --&gt;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P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MP3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MP2 --&gt; MP4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MP3 --&gt; MP5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MP4 --&gt;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MP5 --&gt;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MP6 --&gt;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PP1 --&gt;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300" b="0" i="0" u="none" strike="noStrike">
                          <a:solidFill>
                            <a:srgbClr val="000000"/>
                          </a:solidFill>
                          <a:effectLst/>
                          <a:latin typeface="Calibri"/>
                        </a:rPr>
                        <a:t>PP2 --&gt;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MP4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MP2 --&gt; MP5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MP3 --&gt;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MP4 --&gt;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MP5 --&gt;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MP6 --&gt;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PP1 --&gt;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MP5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MP2 --&gt;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MP3 --&gt;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MP4 --&gt;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MP5 --&gt;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MP6 --&gt;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MP6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MP2 --&gt;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MP3 --&gt;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300" b="0" i="0" u="none" strike="noStrike">
                          <a:solidFill>
                            <a:srgbClr val="000000"/>
                          </a:solidFill>
                          <a:effectLst/>
                          <a:latin typeface="Calibri"/>
                        </a:rPr>
                        <a:t>MP4 --&gt;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MP5 --&gt;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MP2 --&gt; PP2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MP3 --&gt;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MP4 --&gt;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PP1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MP2 --&gt;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MP3 --&gt;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MP2 --&gt;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00">
                <a:tc>
                  <a:txBody>
                    <a:bodyPr/>
                    <a:lstStyle/>
                    <a:p>
                      <a:pPr algn="l" fontAlgn="b"/>
                      <a:r>
                        <a:rPr lang="en-US" sz="1300" b="0" i="0" u="none" strike="noStrike">
                          <a:solidFill>
                            <a:srgbClr val="000000"/>
                          </a:solidFill>
                          <a:effectLst/>
                          <a:latin typeface="Calibri"/>
                        </a:rPr>
                        <a:t>MP1 --&gt; HP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512613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Model </a:t>
            </a:r>
            <a:r>
              <a:rPr lang="en-US" dirty="0"/>
              <a:t>3</a:t>
            </a:r>
          </a:p>
        </p:txBody>
      </p:sp>
      <p:sp>
        <p:nvSpPr>
          <p:cNvPr id="3" name="Text Placeholder 2"/>
          <p:cNvSpPr>
            <a:spLocks noGrp="1"/>
          </p:cNvSpPr>
          <p:nvPr>
            <p:ph type="body" idx="1"/>
          </p:nvPr>
        </p:nvSpPr>
        <p:spPr>
          <a:xfrm>
            <a:off x="231140" y="1224707"/>
            <a:ext cx="8681719" cy="276999"/>
          </a:xfrm>
        </p:spPr>
        <p:txBody>
          <a:bodyPr/>
          <a:lstStyle/>
          <a:p>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19200"/>
            <a:ext cx="6858000" cy="5534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02289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Free and Reduced Lunch Correlation</a:t>
            </a:r>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200150"/>
            <a:ext cx="7285404" cy="542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7486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SGP/SGT Weight </a:t>
            </a:r>
            <a:r>
              <a:rPr lang="en-US" dirty="0" smtClean="0"/>
              <a:t>1</a:t>
            </a:r>
            <a:endParaRPr lang="en-US" dirty="0"/>
          </a:p>
        </p:txBody>
      </p:sp>
      <p:pic>
        <p:nvPicPr>
          <p:cNvPr id="1536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4915" y="1524000"/>
            <a:ext cx="9089085" cy="421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7508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FY 14 Letter Grade </a:t>
            </a:r>
            <a:br>
              <a:rPr lang="en-US" dirty="0" smtClean="0"/>
            </a:br>
            <a:r>
              <a:rPr lang="en-US" dirty="0" smtClean="0"/>
              <a:t>Comparison</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95400"/>
            <a:ext cx="7081838" cy="5413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53051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2695254725"/>
              </p:ext>
            </p:extLst>
          </p:nvPr>
        </p:nvGraphicFramePr>
        <p:xfrm>
          <a:off x="0" y="991568"/>
          <a:ext cx="9144000" cy="6433898"/>
        </p:xfrm>
        <a:graphic>
          <a:graphicData uri="http://schemas.openxmlformats.org/drawingml/2006/table">
            <a:tbl>
              <a:tblPr firstRow="1" bandRow="1">
                <a:tableStyleId>{5C22544A-7EE6-4342-B048-85BDC9FD1C3A}</a:tableStyleId>
              </a:tblPr>
              <a:tblGrid>
                <a:gridCol w="1954249"/>
                <a:gridCol w="3151151"/>
                <a:gridCol w="2257760"/>
                <a:gridCol w="1780840"/>
              </a:tblGrid>
              <a:tr h="444101">
                <a:tc>
                  <a:txBody>
                    <a:bodyPr/>
                    <a:lstStyle/>
                    <a:p>
                      <a:r>
                        <a:rPr lang="en-US" sz="1600" dirty="0" smtClean="0"/>
                        <a:t>Category</a:t>
                      </a:r>
                      <a:endParaRPr lang="en-US" sz="1600" dirty="0"/>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Component</a:t>
                      </a:r>
                      <a:endParaRPr lang="en-US" sz="1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Weight</a:t>
                      </a:r>
                      <a:endParaRPr lang="en-US" sz="1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sz="1600" dirty="0" smtClean="0"/>
                        <a:t>Points/Percent</a:t>
                      </a:r>
                      <a:endParaRPr lang="en-US" sz="1600" dirty="0"/>
                    </a:p>
                  </a:txBody>
                  <a:tcP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470299">
                <a:tc>
                  <a:txBody>
                    <a:bodyPr/>
                    <a:lstStyle/>
                    <a:p>
                      <a:r>
                        <a:rPr lang="en-US" sz="1400" dirty="0" smtClean="0"/>
                        <a:t>Proficiency</a:t>
                      </a:r>
                      <a:endParaRPr lang="en-US" sz="1400" dirty="0"/>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b="0" dirty="0" smtClean="0"/>
                        <a:t>ELA, Math, and Science </a:t>
                      </a:r>
                      <a:r>
                        <a:rPr lang="en-US" sz="1400" b="0" dirty="0" smtClean="0"/>
                        <a:t>Proficiency FAY 1 year and FAY 2 years (0</a:t>
                      </a:r>
                      <a:r>
                        <a:rPr lang="en-US" sz="1400" b="0" dirty="0" smtClean="0"/>
                        <a:t>, .6, 1.0,</a:t>
                      </a:r>
                      <a:r>
                        <a:rPr lang="en-US" sz="1400" b="0" baseline="0" dirty="0" smtClean="0"/>
                        <a:t> 1.3)</a:t>
                      </a:r>
                      <a:endParaRPr lang="en-US" sz="1400" b="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smtClean="0"/>
                        <a:t>20% FAY 1 year</a:t>
                      </a:r>
                    </a:p>
                    <a:p>
                      <a:pPr algn="ctr"/>
                      <a:r>
                        <a:rPr lang="en-US" sz="1400" dirty="0" smtClean="0"/>
                        <a:t>20% FAY 2 years</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smtClean="0"/>
                        <a:t>40%</a:t>
                      </a:r>
                      <a:endParaRPr lang="en-US" sz="1400" dirty="0"/>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28153">
                <a:tc>
                  <a:txBody>
                    <a:bodyPr/>
                    <a:lstStyle/>
                    <a:p>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smtClean="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571617">
                <a:tc>
                  <a:txBody>
                    <a:bodyPr/>
                    <a:lstStyle/>
                    <a:p>
                      <a:r>
                        <a:rPr lang="en-US" sz="1400" dirty="0" smtClean="0"/>
                        <a:t>Growth</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r>
                        <a:rPr lang="en-US" sz="1400" b="0" dirty="0" smtClean="0"/>
                        <a:t>SGP/SGT on ELA, Math (using a </a:t>
                      </a:r>
                      <a:r>
                        <a:rPr lang="en-US" sz="1400" b="1" dirty="0" smtClean="0"/>
                        <a:t>unweighted </a:t>
                      </a:r>
                      <a:r>
                        <a:rPr lang="en-US" sz="1400" b="0" dirty="0" smtClean="0"/>
                        <a:t>system)</a:t>
                      </a:r>
                      <a:endParaRPr lang="en-US" sz="1400" b="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 SGP</a:t>
                      </a:r>
                      <a:r>
                        <a:rPr lang="en-US" sz="1400"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smtClean="0"/>
                        <a:t>20% </a:t>
                      </a:r>
                      <a:r>
                        <a:rPr lang="en-US" sz="1400" dirty="0" smtClean="0"/>
                        <a:t>SGT</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a:t>
                      </a:r>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144172">
                <a:tc>
                  <a:txBody>
                    <a:bodyPr/>
                    <a:lstStyle/>
                    <a:p>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286009">
                <a:tc rowSpan="2">
                  <a:txBody>
                    <a:bodyPr/>
                    <a:lstStyle/>
                    <a:p>
                      <a:r>
                        <a:rPr lang="en-US" sz="1400" dirty="0" smtClean="0"/>
                        <a:t>ELL</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r>
                        <a:rPr lang="en-US" sz="1400" dirty="0" smtClean="0"/>
                        <a:t>ELL Proficiency on AZELLA</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dirty="0" smtClean="0"/>
                        <a:t>5%</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rowSpan="2">
                  <a:txBody>
                    <a:bodyPr/>
                    <a:lstStyle/>
                    <a:p>
                      <a:pPr algn="ctr"/>
                      <a:r>
                        <a:rPr lang="en-US" sz="1400" dirty="0" smtClean="0"/>
                        <a:t>10%</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r>
              <a:tr h="286009">
                <a:tc vMerge="1">
                  <a:txBody>
                    <a:bodyPr/>
                    <a:lstStyle/>
                    <a:p>
                      <a:endParaRPr lang="en-US" dirty="0"/>
                    </a:p>
                  </a:txBody>
                  <a:tcPr/>
                </a:tc>
                <a:tc>
                  <a:txBody>
                    <a:bodyPr/>
                    <a:lstStyle/>
                    <a:p>
                      <a:r>
                        <a:rPr lang="en-US" sz="1400" dirty="0" smtClean="0"/>
                        <a:t>ELL Growth on AZELLA</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400" dirty="0" smtClean="0"/>
                        <a:t>5%</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vMerge="1">
                  <a:txBody>
                    <a:bodyPr/>
                    <a:lstStyle/>
                    <a:p>
                      <a:endParaRPr lang="en-US" dirty="0"/>
                    </a:p>
                  </a:txBody>
                  <a:tcPr>
                    <a:solidFill>
                      <a:schemeClr val="accent6">
                        <a:lumMod val="60000"/>
                        <a:lumOff val="40000"/>
                      </a:schemeClr>
                    </a:solidFill>
                  </a:tcPr>
                </a:tc>
              </a:tr>
              <a:tr h="1562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3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3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10649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College</a:t>
                      </a:r>
                      <a:r>
                        <a:rPr lang="en-US" sz="1400" baseline="0" dirty="0" smtClean="0"/>
                        <a:t> and Career Ready*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*Available data for these calculations will depend on which year(s) of data is being required and timing of letter grades. </a:t>
                      </a:r>
                      <a:endParaRPr lang="en-US" sz="105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400" b="1" dirty="0" smtClean="0"/>
                        <a:t>Student level aggregated to school</a:t>
                      </a:r>
                      <a:r>
                        <a:rPr lang="en-US" sz="1400" b="1" baseline="0" dirty="0" smtClean="0"/>
                        <a:t> level: scoring based on an increase from one year to the next</a:t>
                      </a:r>
                      <a:endParaRPr lang="en-US" sz="1400" b="1" dirty="0" smtClean="0"/>
                    </a:p>
                    <a:p>
                      <a:r>
                        <a:rPr lang="en-US" sz="1400" dirty="0" smtClean="0"/>
                        <a:t>Available data points: SAT, ACT, CTE skills attainment assessment, AP courses,</a:t>
                      </a:r>
                      <a:r>
                        <a:rPr lang="en-US" sz="1400" baseline="0" dirty="0" smtClean="0"/>
                        <a:t> </a:t>
                      </a:r>
                      <a:r>
                        <a:rPr lang="en-US" sz="1400" baseline="0" dirty="0" err="1" smtClean="0"/>
                        <a:t>AzMERIT</a:t>
                      </a:r>
                      <a:r>
                        <a:rPr lang="en-US" sz="1400" baseline="0" dirty="0" smtClean="0"/>
                        <a:t>, postsecondary data, FAFSA submissions, extra proficiency/growth points</a:t>
                      </a:r>
                      <a:endParaRPr lang="en-US" sz="14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400" dirty="0" smtClean="0"/>
                        <a:t>Points are awarded</a:t>
                      </a:r>
                      <a:r>
                        <a:rPr lang="en-US" sz="1400" baseline="0" dirty="0" smtClean="0"/>
                        <a:t> based on the number of metrics that are available to all schools – 5 items (</a:t>
                      </a:r>
                      <a:r>
                        <a:rPr lang="en-US" sz="1400" baseline="0" dirty="0" err="1" smtClean="0"/>
                        <a:t>AzMERIT</a:t>
                      </a:r>
                      <a:r>
                        <a:rPr lang="en-US" sz="1400" baseline="0" dirty="0" smtClean="0"/>
                        <a:t> Algebra 2, </a:t>
                      </a:r>
                      <a:r>
                        <a:rPr lang="en-US" sz="1400" baseline="0" dirty="0" err="1" smtClean="0"/>
                        <a:t>AzMERIT</a:t>
                      </a:r>
                      <a:r>
                        <a:rPr lang="en-US" sz="1400" baseline="0" dirty="0" smtClean="0"/>
                        <a:t> ELA Grade 11, postsecondary data, extra proficiency points, extra growth points)</a:t>
                      </a:r>
                    </a:p>
                    <a:p>
                      <a:pPr marL="0" marR="0" indent="0" algn="ctr" defTabSz="91440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ctr" defTabSz="914400" eaLnBrk="1" fontAlgn="auto" latinLnBrk="0" hangingPunct="1">
                        <a:lnSpc>
                          <a:spcPct val="100000"/>
                        </a:lnSpc>
                        <a:spcBef>
                          <a:spcPts val="0"/>
                        </a:spcBef>
                        <a:spcAft>
                          <a:spcPts val="0"/>
                        </a:spcAft>
                        <a:buClrTx/>
                        <a:buSzTx/>
                        <a:buFontTx/>
                        <a:buNone/>
                        <a:tabLst/>
                        <a:defRPr/>
                      </a:pPr>
                      <a:endParaRPr lang="en-US" sz="1400" dirty="0" smtClean="0"/>
                    </a:p>
                    <a:p>
                      <a:pPr algn="ct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400" dirty="0" smtClean="0"/>
                        <a:t>15%</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r>
              <a:tr h="144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2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3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44690">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Graduation Rate</a:t>
                      </a:r>
                      <a:endParaRPr lang="en-US" sz="1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r>
                        <a:rPr lang="en-US" sz="1400" dirty="0" smtClean="0"/>
                        <a:t>4-year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sz="1400" dirty="0" smtClean="0"/>
                        <a:t>10%</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rowSpan="4">
                  <a:txBody>
                    <a:bodyPr/>
                    <a:lstStyle/>
                    <a:p>
                      <a:pPr algn="ctr"/>
                      <a:r>
                        <a:rPr lang="en-US" sz="1400" dirty="0" smtClean="0"/>
                        <a:t>15%</a:t>
                      </a:r>
                      <a:endParaRPr lang="en-US" sz="1400"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244690">
                <a:tc vMerge="1">
                  <a:txBody>
                    <a:bodyPr/>
                    <a:lstStyle/>
                    <a:p>
                      <a:endParaRPr lang="en-US"/>
                    </a:p>
                  </a:txBody>
                  <a:tcPr/>
                </a:tc>
                <a:tc>
                  <a:txBody>
                    <a:bodyPr/>
                    <a:lstStyle/>
                    <a:p>
                      <a:r>
                        <a:rPr lang="en-US" sz="1400" dirty="0" smtClean="0"/>
                        <a:t>5-year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dirty="0" smtClean="0"/>
                        <a:t>3%</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vMerge="1">
                  <a:txBody>
                    <a:bodyPr/>
                    <a:lstStyle/>
                    <a:p>
                      <a:endParaRPr lang="en-US"/>
                    </a:p>
                  </a:txBody>
                  <a:tcPr/>
                </a:tc>
              </a:tr>
              <a:tr h="244690">
                <a:tc vMerge="1">
                  <a:txBody>
                    <a:bodyPr/>
                    <a:lstStyle/>
                    <a:p>
                      <a:endParaRPr lang="en-US"/>
                    </a:p>
                  </a:txBody>
                  <a:tcPr/>
                </a:tc>
                <a:tc>
                  <a:txBody>
                    <a:bodyPr/>
                    <a:lstStyle/>
                    <a:p>
                      <a:r>
                        <a:rPr lang="en-US" sz="1400" dirty="0" smtClean="0"/>
                        <a:t>6-year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sz="1400" dirty="0" smtClean="0"/>
                        <a:t>1%</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vMerge="1">
                  <a:txBody>
                    <a:bodyPr/>
                    <a:lstStyle/>
                    <a:p>
                      <a:endParaRPr lang="en-US"/>
                    </a:p>
                  </a:txBody>
                  <a:tcPr/>
                </a:tc>
              </a:tr>
              <a:tr h="355889">
                <a:tc vMerge="1">
                  <a:txBody>
                    <a:bodyPr/>
                    <a:lstStyle/>
                    <a:p>
                      <a:endParaRPr lang="en-US"/>
                    </a:p>
                  </a:txBody>
                  <a:tcPr/>
                </a:tc>
                <a:tc>
                  <a:txBody>
                    <a:bodyPr/>
                    <a:lstStyle/>
                    <a:p>
                      <a:r>
                        <a:rPr lang="en-US" sz="1400" dirty="0" smtClean="0"/>
                        <a:t>7-year</a:t>
                      </a:r>
                      <a:endParaRPr lang="en-US" sz="14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dirty="0" smtClean="0"/>
                        <a:t>1%</a:t>
                      </a:r>
                      <a:endParaRPr lang="en-US" sz="1400"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vMerge="1">
                  <a:txBody>
                    <a:bodyPr/>
                    <a:lstStyle/>
                    <a:p>
                      <a:endParaRPr lang="en-US"/>
                    </a:p>
                  </a:txBody>
                  <a:tcPr/>
                </a:tc>
              </a:tr>
            </a:tbl>
          </a:graphicData>
        </a:graphic>
      </p:graphicFrame>
      <p:sp>
        <p:nvSpPr>
          <p:cNvPr id="6" name="Title 5"/>
          <p:cNvSpPr>
            <a:spLocks noGrp="1"/>
          </p:cNvSpPr>
          <p:nvPr>
            <p:ph type="title"/>
          </p:nvPr>
        </p:nvSpPr>
        <p:spPr>
          <a:xfrm>
            <a:off x="154939" y="81572"/>
            <a:ext cx="8834120" cy="553998"/>
          </a:xfrm>
        </p:spPr>
        <p:txBody>
          <a:bodyPr/>
          <a:lstStyle/>
          <a:p>
            <a:pPr algn="ctr"/>
            <a:r>
              <a:rPr lang="en-US" dirty="0" smtClean="0"/>
              <a:t>AAG Model</a:t>
            </a:r>
            <a:endParaRPr lang="en-US" dirty="0"/>
          </a:p>
        </p:txBody>
      </p:sp>
    </p:spTree>
    <p:extLst>
      <p:ext uri="{BB962C8B-B14F-4D97-AF65-F5344CB8AC3E}">
        <p14:creationId xmlns:p14="http://schemas.microsoft.com/office/powerpoint/2010/main" val="696318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AAG Model</a:t>
            </a:r>
            <a:endParaRPr lang="en-US" dirty="0"/>
          </a:p>
        </p:txBody>
      </p:sp>
      <p:sp>
        <p:nvSpPr>
          <p:cNvPr id="3" name="Text Placeholder 2"/>
          <p:cNvSpPr>
            <a:spLocks noGrp="1"/>
          </p:cNvSpPr>
          <p:nvPr>
            <p:ph type="body" idx="1"/>
          </p:nvPr>
        </p:nvSpPr>
        <p:spPr/>
        <p:txBody>
          <a:bodyPr/>
          <a:lstStyle/>
          <a:p>
            <a:endParaRPr lang="en-U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371600"/>
            <a:ext cx="6626318" cy="5309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48481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SGP/SGT Weight </a:t>
            </a:r>
            <a:r>
              <a:rPr lang="en-US" dirty="0" smtClean="0"/>
              <a:t>2</a:t>
            </a:r>
            <a:endParaRPr lang="en-US" dirty="0"/>
          </a:p>
        </p:txBody>
      </p:sp>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455"/>
          <a:stretch/>
        </p:blipFill>
        <p:spPr bwMode="auto">
          <a:xfrm>
            <a:off x="11724" y="1899138"/>
            <a:ext cx="9144000" cy="406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7141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Free and Reduced Lunch </a:t>
            </a:r>
            <a:br>
              <a:rPr lang="en-US" dirty="0" smtClean="0"/>
            </a:br>
            <a:r>
              <a:rPr lang="en-US" dirty="0" smtClean="0"/>
              <a:t>Correlation</a:t>
            </a:r>
            <a:endParaRPr lang="en-US" dirty="0"/>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447800"/>
            <a:ext cx="7227509"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64362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FY 14 Letter Grade </a:t>
            </a:r>
            <a:br>
              <a:rPr lang="en-US" dirty="0" smtClean="0"/>
            </a:br>
            <a:r>
              <a:rPr lang="en-US" dirty="0" smtClean="0"/>
              <a:t>Comparison</a:t>
            </a:r>
            <a:endParaRPr lang="en-US"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295400"/>
            <a:ext cx="7082879"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2054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Model 1 </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4716" y="1177986"/>
            <a:ext cx="6934200" cy="5680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5046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Free and Reduced Lunch Correlation</a:t>
            </a:r>
            <a:endParaRPr lang="en-US" dirty="0"/>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169320"/>
            <a:ext cx="7010400" cy="5428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259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1107996"/>
          </a:xfrm>
        </p:spPr>
        <p:txBody>
          <a:bodyPr/>
          <a:lstStyle/>
          <a:p>
            <a:pPr algn="ctr"/>
            <a:r>
              <a:rPr lang="en-US" dirty="0" smtClean="0"/>
              <a:t>FY 14 Letter Grade </a:t>
            </a:r>
            <a:br>
              <a:rPr lang="en-US" dirty="0" smtClean="0"/>
            </a:br>
            <a:r>
              <a:rPr lang="en-US" dirty="0" smtClean="0"/>
              <a:t>Comparison</a:t>
            </a:r>
            <a:endParaRPr lang="en-US" dirty="0"/>
          </a:p>
        </p:txBody>
      </p:sp>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142999"/>
            <a:ext cx="7315200" cy="5570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3521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39" y="81572"/>
            <a:ext cx="8834120" cy="553998"/>
          </a:xfrm>
        </p:spPr>
        <p:txBody>
          <a:bodyPr/>
          <a:lstStyle/>
          <a:p>
            <a:pPr algn="ctr"/>
            <a:r>
              <a:rPr lang="en-US" dirty="0" smtClean="0"/>
              <a:t>Model </a:t>
            </a:r>
            <a:r>
              <a:rPr lang="en-US" dirty="0" smtClean="0"/>
              <a:t>2 </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149602"/>
            <a:ext cx="7029450" cy="57083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9991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800810966"/>
              </p:ext>
            </p:extLst>
          </p:nvPr>
        </p:nvGraphicFramePr>
        <p:xfrm>
          <a:off x="25400" y="1447800"/>
          <a:ext cx="9220200" cy="5058457"/>
        </p:xfrm>
        <a:graphic>
          <a:graphicData uri="http://schemas.openxmlformats.org/drawingml/2006/table">
            <a:tbl>
              <a:tblPr firstRow="1" bandRow="1">
                <a:tableStyleId>{5C22544A-7EE6-4342-B048-85BDC9FD1C3A}</a:tableStyleId>
              </a:tblPr>
              <a:tblGrid>
                <a:gridCol w="1889108"/>
                <a:gridCol w="3556471"/>
                <a:gridCol w="1672142"/>
                <a:gridCol w="2102479"/>
              </a:tblGrid>
              <a:tr h="377131">
                <a:tc>
                  <a:txBody>
                    <a:bodyPr/>
                    <a:lstStyle/>
                    <a:p>
                      <a:r>
                        <a:rPr lang="en-US" dirty="0" smtClean="0"/>
                        <a:t>Category</a:t>
                      </a:r>
                      <a:endParaRPr lang="en-US" dirty="0"/>
                    </a:p>
                  </a:txBody>
                  <a:tcPr>
                    <a:lnL w="12700" cmpd="sng">
                      <a:noFill/>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Component</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Weight</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r>
                        <a:rPr lang="en-US" dirty="0" smtClean="0"/>
                        <a:t>Points/Percent</a:t>
                      </a:r>
                      <a:endParaRPr lang="en-US" dirty="0"/>
                    </a:p>
                  </a:txBody>
                  <a:tcPr>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571345">
                <a:tc>
                  <a:txBody>
                    <a:bodyPr/>
                    <a:lstStyle/>
                    <a:p>
                      <a:r>
                        <a:rPr lang="en-US" sz="2400" dirty="0" smtClean="0"/>
                        <a:t>Proficiency  </a:t>
                      </a:r>
                      <a:endParaRPr lang="en-US" sz="2400" dirty="0"/>
                    </a:p>
                  </a:txBody>
                  <a:tcPr>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smtClean="0"/>
                        <a:t>Weighted ELA, Math, and Science Proficiency (0, .6, 1.0,</a:t>
                      </a:r>
                      <a:r>
                        <a:rPr lang="en-US" baseline="0" dirty="0" smtClean="0"/>
                        <a:t> </a:t>
                      </a:r>
                      <a:r>
                        <a:rPr lang="en-US" b="0" baseline="0" dirty="0" smtClean="0"/>
                        <a:t>1.3</a:t>
                      </a:r>
                      <a:r>
                        <a:rPr lang="en-US" baseline="0" dirty="0" smtClean="0"/>
                        <a:t>)</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dirty="0" smtClean="0"/>
                        <a:t>40%</a:t>
                      </a:r>
                      <a:endParaRPr lang="en-US"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dirty="0" smtClean="0"/>
                        <a:t>40%</a:t>
                      </a:r>
                      <a:endParaRPr lang="en-US" dirty="0"/>
                    </a:p>
                  </a:txBody>
                  <a:tcPr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04052">
                <a:tc>
                  <a:txBody>
                    <a:bodyPr/>
                    <a:lstStyle/>
                    <a:p>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9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571345">
                <a:tc>
                  <a:txBody>
                    <a:bodyPr/>
                    <a:lstStyle/>
                    <a:p>
                      <a:r>
                        <a:rPr lang="en-US" sz="2400" dirty="0" smtClean="0"/>
                        <a:t>Growth</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r>
                        <a:rPr lang="en-US" b="0" dirty="0" smtClean="0"/>
                        <a:t>SGP/SGT on ELA, </a:t>
                      </a:r>
                      <a:r>
                        <a:rPr lang="en-US" b="0" dirty="0" smtClean="0"/>
                        <a:t>Math (using a </a:t>
                      </a:r>
                      <a:r>
                        <a:rPr lang="en-US" b="1" dirty="0" smtClean="0"/>
                        <a:t>weighting</a:t>
                      </a:r>
                      <a:r>
                        <a:rPr lang="en-US" b="0" dirty="0" smtClean="0"/>
                        <a:t> system)</a:t>
                      </a:r>
                      <a:endParaRPr lang="en-US" b="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BBB5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 SGP</a:t>
                      </a:r>
                      <a:r>
                        <a:rPr lang="en-US"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20% </a:t>
                      </a:r>
                      <a:r>
                        <a:rPr lang="en-US" dirty="0" smtClean="0"/>
                        <a:t>SGT</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40%</a:t>
                      </a:r>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r>
              <a:tr h="163242">
                <a:tc>
                  <a:txBody>
                    <a:bodyPr/>
                    <a:lstStyle/>
                    <a:p>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377131">
                <a:tc rowSpan="2">
                  <a:txBody>
                    <a:bodyPr/>
                    <a:lstStyle/>
                    <a:p>
                      <a:r>
                        <a:rPr lang="en-US" sz="2400" dirty="0" smtClean="0"/>
                        <a:t>ELL</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r>
                        <a:rPr lang="en-US" dirty="0" smtClean="0"/>
                        <a:t>ELL Proficiency on AZELLA</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algn="ctr"/>
                      <a:r>
                        <a:rPr lang="en-US" dirty="0" smtClean="0"/>
                        <a:t>5%</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rowSpan="2">
                  <a:txBody>
                    <a:bodyPr/>
                    <a:lstStyle/>
                    <a:p>
                      <a:pPr algn="ctr"/>
                      <a:r>
                        <a:rPr lang="en-US" dirty="0" smtClean="0"/>
                        <a:t>10%</a:t>
                      </a:r>
                      <a:endParaRPr lang="en-US"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r>
              <a:tr h="377131">
                <a:tc vMerge="1">
                  <a:txBody>
                    <a:bodyPr/>
                    <a:lstStyle/>
                    <a:p>
                      <a:endParaRPr lang="en-US" dirty="0"/>
                    </a:p>
                  </a:txBody>
                  <a:tcPr/>
                </a:tc>
                <a:tc>
                  <a:txBody>
                    <a:bodyPr/>
                    <a:lstStyle/>
                    <a:p>
                      <a:r>
                        <a:rPr lang="en-US" dirty="0" smtClean="0"/>
                        <a:t>ELL Growth on AZELLA</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dirty="0" smtClean="0"/>
                        <a:t>5%</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vMerge="1">
                  <a:txBody>
                    <a:bodyPr/>
                    <a:lstStyle/>
                    <a:p>
                      <a:endParaRPr lang="en-US" dirty="0"/>
                    </a:p>
                  </a:txBody>
                  <a:tcPr>
                    <a:solidFill>
                      <a:schemeClr val="accent6">
                        <a:lumMod val="60000"/>
                        <a:lumOff val="40000"/>
                      </a:schemeClr>
                    </a:solidFill>
                  </a:tcPr>
                </a:tc>
              </a:tr>
              <a:tr h="194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6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60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600" dirty="0"/>
                    </a:p>
                  </a:txBody>
                  <a:tcP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20405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Acceleration/Readiness</a:t>
                      </a:r>
                      <a:endParaRPr lang="en-US" sz="2400" dirty="0"/>
                    </a:p>
                  </a:txBody>
                  <a:tcPr>
                    <a:lnL w="12700" cmpd="sng">
                      <a:noFill/>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800" b="0" dirty="0" smtClean="0">
                          <a:solidFill>
                            <a:schemeClr val="dk1"/>
                          </a:solidFill>
                          <a:effectLst/>
                          <a:latin typeface="+mn-lt"/>
                          <a:ea typeface="+mn-ea"/>
                          <a:cs typeface="+mn-cs"/>
                        </a:rPr>
                        <a:t>Grades 5, 6, 7, 8 HS EOC combined, Grade 3 ELA MP, Chronic Absenteeism  </a:t>
                      </a:r>
                      <a:r>
                        <a:rPr lang="en-US" sz="1800" dirty="0" smtClean="0">
                          <a:solidFill>
                            <a:schemeClr val="dk1"/>
                          </a:solidFill>
                          <a:effectLst/>
                          <a:latin typeface="+mn-lt"/>
                          <a:ea typeface="+mn-ea"/>
                          <a:cs typeface="+mn-cs"/>
                        </a:rPr>
                        <a:t>(total of 3)</a:t>
                      </a:r>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dirty="0" smtClean="0"/>
                        <a:t>5%</a:t>
                      </a:r>
                      <a:endParaRPr lang="en-US" dirty="0"/>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dirty="0" smtClean="0"/>
                        <a:t>10%</a:t>
                      </a:r>
                      <a:endParaRPr lang="en-US" dirty="0"/>
                    </a:p>
                  </a:txBody>
                  <a:tcPr anchor="ctr">
                    <a:lnL w="762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r>
            </a:tbl>
          </a:graphicData>
        </a:graphic>
      </p:graphicFrame>
      <p:sp>
        <p:nvSpPr>
          <p:cNvPr id="7" name="Title 6"/>
          <p:cNvSpPr>
            <a:spLocks noGrp="1"/>
          </p:cNvSpPr>
          <p:nvPr>
            <p:ph type="title"/>
          </p:nvPr>
        </p:nvSpPr>
        <p:spPr>
          <a:xfrm>
            <a:off x="154939" y="81572"/>
            <a:ext cx="8834120" cy="553998"/>
          </a:xfrm>
        </p:spPr>
        <p:txBody>
          <a:bodyPr/>
          <a:lstStyle/>
          <a:p>
            <a:pPr algn="ctr"/>
            <a:r>
              <a:rPr lang="en-US" dirty="0"/>
              <a:t>Model </a:t>
            </a:r>
            <a:r>
              <a:rPr lang="en-US" dirty="0" smtClean="0"/>
              <a:t>2 </a:t>
            </a:r>
            <a:endParaRPr lang="en-US" dirty="0"/>
          </a:p>
        </p:txBody>
      </p:sp>
    </p:spTree>
    <p:extLst>
      <p:ext uri="{BB962C8B-B14F-4D97-AF65-F5344CB8AC3E}">
        <p14:creationId xmlns:p14="http://schemas.microsoft.com/office/powerpoint/2010/main" val="1102308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3662264BCB36346AC729BACE5C6C8F0" ma:contentTypeVersion="0" ma:contentTypeDescription="Create a new document." ma:contentTypeScope="" ma:versionID="ac3168ac01a4b174335d9e4d06f1f730">
  <xsd:schema xmlns:xsd="http://www.w3.org/2001/XMLSchema" xmlns:xs="http://www.w3.org/2001/XMLSchema" xmlns:p="http://schemas.microsoft.com/office/2006/metadata/properties" targetNamespace="http://schemas.microsoft.com/office/2006/metadata/properties" ma:root="true" ma:fieldsID="1f91a99a16150dcbae2ad8c95a2bc4d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F1AAFB-853E-41F6-9A31-D2D3EA4BD6DB}">
  <ds:schemaRefs>
    <ds:schemaRef ds:uri="http://schemas.microsoft.com/sharepoint/v3/contenttype/forms"/>
  </ds:schemaRefs>
</ds:datastoreItem>
</file>

<file path=customXml/itemProps2.xml><?xml version="1.0" encoding="utf-8"?>
<ds:datastoreItem xmlns:ds="http://schemas.openxmlformats.org/officeDocument/2006/customXml" ds:itemID="{EB7E0A2F-586F-434F-AC62-4E3631B80D59}">
  <ds:schemaRefs>
    <ds:schemaRef ds:uri="http://purl.org/dc/term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72D5F74-FA4F-410D-AB7E-6101570A79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4058</TotalTime>
  <Words>2079</Words>
  <Application>Microsoft Office PowerPoint</Application>
  <PresentationFormat>On-screen Show (4:3)</PresentationFormat>
  <Paragraphs>607</Paragraphs>
  <Slides>45</Slides>
  <Notes>21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K-8 Models</vt:lpstr>
      <vt:lpstr>Model 1 </vt:lpstr>
      <vt:lpstr>SGP/SGT Weight 1</vt:lpstr>
      <vt:lpstr>Model 1 </vt:lpstr>
      <vt:lpstr>Free and Reduced Lunch Correlation</vt:lpstr>
      <vt:lpstr>FY 14 Letter Grade  Comparison</vt:lpstr>
      <vt:lpstr>Model 2 </vt:lpstr>
      <vt:lpstr>Model 2 </vt:lpstr>
      <vt:lpstr>SGP/SGT Weight 2</vt:lpstr>
      <vt:lpstr>Free and Reduced Lunch Correlation</vt:lpstr>
      <vt:lpstr>FY 14 Letter Grade  Comparison</vt:lpstr>
      <vt:lpstr>Model 3 </vt:lpstr>
      <vt:lpstr>Florida Model  Weighting System</vt:lpstr>
      <vt:lpstr>Florida Model  Weighting System</vt:lpstr>
      <vt:lpstr>Model 3 </vt:lpstr>
      <vt:lpstr>Free and Reduced Lunch Correlation</vt:lpstr>
      <vt:lpstr>FY 14 Letter Grade  Comparison</vt:lpstr>
      <vt:lpstr>AAG Model </vt:lpstr>
      <vt:lpstr>AAG Model</vt:lpstr>
      <vt:lpstr>SGP/SGT Weight 2</vt:lpstr>
      <vt:lpstr>Free and Reduced Lunch Correlation</vt:lpstr>
      <vt:lpstr>FY 14 Comparison</vt:lpstr>
      <vt:lpstr>9-12</vt:lpstr>
      <vt:lpstr>Model 1</vt:lpstr>
      <vt:lpstr>Model 1</vt:lpstr>
      <vt:lpstr>SGP Weight 1</vt:lpstr>
      <vt:lpstr>Free and Reduced Lunch Correlation</vt:lpstr>
      <vt:lpstr>FY 14 Letter Grade  Comparison</vt:lpstr>
      <vt:lpstr>Model 2</vt:lpstr>
      <vt:lpstr>Model 2</vt:lpstr>
      <vt:lpstr>SGP/SGT Weight 1</vt:lpstr>
      <vt:lpstr>Free and Reduced Lunch Correlation</vt:lpstr>
      <vt:lpstr>FY 14 Letter Grade  Comparison</vt:lpstr>
      <vt:lpstr>Model 3</vt:lpstr>
      <vt:lpstr>Florida Model  Weighting System</vt:lpstr>
      <vt:lpstr>Florida Model  Weighting System</vt:lpstr>
      <vt:lpstr>Model 3</vt:lpstr>
      <vt:lpstr>Free and Reduced Lunch Correlation</vt:lpstr>
      <vt:lpstr>FY 14 Letter Grade  Comparison</vt:lpstr>
      <vt:lpstr>AAG Model</vt:lpstr>
      <vt:lpstr>AAG Model</vt:lpstr>
      <vt:lpstr>SGP/SGT Weight 2</vt:lpstr>
      <vt:lpstr>Free and Reduced Lunch  Correlation</vt:lpstr>
      <vt:lpstr>FY 14 Letter Grade  Comparison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Metcalfe, Yovhane</dc:creator>
  <cp:lastModifiedBy>Fletcher, Jennifer</cp:lastModifiedBy>
  <cp:revision>387</cp:revision>
  <cp:lastPrinted>2016-11-30T15:45:05Z</cp:lastPrinted>
  <dcterms:created xsi:type="dcterms:W3CDTF">2016-10-18T13:08:16Z</dcterms:created>
  <dcterms:modified xsi:type="dcterms:W3CDTF">2017-03-26T14:52:59Z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2014-08-26T00:00:00Z</vt:filetime>
  </property>
  <property fmtid="{D5CDD505-2E9C-101B-9397-08002B2CF9AE}" pid="3" name="LastSaved">
    <vt:filetime>2016-10-18T00:00:00Z</vt:filetime>
  </property>
  <property fmtid="{D5CDD505-2E9C-101B-9397-08002B2CF9AE}" pid="4" name="ContentTypeId">
    <vt:lpwstr>0x010100A3662264BCB36346AC729BACE5C6C8F0</vt:lpwstr>
  </property>
</Properties>
</file>