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5143500" type="screen16x9"/>
  <p:notesSz cx="6858000" cy="9144000"/>
  <p:embeddedFontLst>
    <p:embeddedFont>
      <p:font typeface="Georgia" panose="02040502050405020303" pitchFamily="18" charset="0"/>
      <p:regular r:id="rId44"/>
      <p:bold r:id="rId45"/>
      <p:italic r:id="rId46"/>
      <p:boldItalic r:id="rId47"/>
    </p:embeddedFont>
    <p:embeddedFont>
      <p:font typeface="Cambria" panose="02040503050406030204" pitchFamily="18"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Maven Pro" panose="020B0604020202020204" charset="0"/>
      <p:regular r:id="rId56"/>
      <p:bold r:id="rId57"/>
    </p:embeddedFont>
    <p:embeddedFont>
      <p:font typeface="Arial Black" panose="020B0A04020102020204" pitchFamily="34" charset="0"/>
      <p:bold r:id="rId58"/>
    </p:embeddedFont>
    <p:embeddedFont>
      <p:font typeface="Nunito" panose="020B0604020202020204" charset="0"/>
      <p:regular r:id="rId59"/>
      <p:bold r:id="rId60"/>
      <p:italic r:id="rId61"/>
      <p:boldItalic r:id="rId62"/>
    </p:embeddedFont>
    <p:embeddedFont>
      <p:font typeface="Oswald"/>
      <p:regular r:id="rId63"/>
      <p:bold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9371942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38561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5091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7773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4720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8411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4" name="Shape 35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2697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1" name="Shape 3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0343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69107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5" name="Shape 37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533399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1" name="Shape 3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99192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7" name="Shape 3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948979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1" name="Shape 28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24823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3" name="Shape 3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92487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49521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7" name="Shape 40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5128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Shape 4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3" name="Shape 41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910140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Shape 4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9" name="Shape 4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06038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6" name="Shape 4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22438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2" name="Shape 43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842485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8" name="Shape 4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396232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Shape 4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4" name="Shape 4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31568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1" name="Shape 4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711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07049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Shape 4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7" name="Shape 4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6536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4" name="Shape 4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3072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0" name="Shape 4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432905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6" name="Shape 4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34509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3" name="Shape 48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9445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0" name="Shape 4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023869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Shape 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6" name="Shape 4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948504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Shape 5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3" name="Shape 5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44376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799993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53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837643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Shape 5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4" name="Shape 5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6990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30" name="Shape 5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36922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8395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473265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9473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03952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847912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Shape 10"/>
          <p:cNvGrpSpPr/>
          <p:nvPr/>
        </p:nvGrpSpPr>
        <p:grpSpPr>
          <a:xfrm>
            <a:off x="7343003" y="3409675"/>
            <a:ext cx="1691422" cy="1732548"/>
            <a:chOff x="7343003" y="3409675"/>
            <a:chExt cx="1691422" cy="1732548"/>
          </a:xfrm>
        </p:grpSpPr>
        <p:grpSp>
          <p:nvGrpSpPr>
            <p:cNvPr id="11" name="Shape 11"/>
            <p:cNvGrpSpPr/>
            <p:nvPr/>
          </p:nvGrpSpPr>
          <p:grpSpPr>
            <a:xfrm>
              <a:off x="7343003" y="4453711"/>
              <a:ext cx="316800" cy="688513"/>
              <a:chOff x="7343003" y="4453711"/>
              <a:chExt cx="316800" cy="688513"/>
            </a:xfrm>
          </p:grpSpPr>
          <p:sp>
            <p:nvSpPr>
              <p:cNvPr id="12" name="Shape 12"/>
              <p:cNvSpPr/>
              <p:nvPr/>
            </p:nvSpPr>
            <p:spPr>
              <a:xfrm>
                <a:off x="7343003"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13"/>
              <p:cNvSpPr/>
              <p:nvPr/>
            </p:nvSpPr>
            <p:spPr>
              <a:xfrm>
                <a:off x="7343003"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 name="Shape 14"/>
            <p:cNvGrpSpPr/>
            <p:nvPr/>
          </p:nvGrpSpPr>
          <p:grpSpPr>
            <a:xfrm>
              <a:off x="7801210" y="4105700"/>
              <a:ext cx="316800" cy="1036523"/>
              <a:chOff x="7801210" y="4105700"/>
              <a:chExt cx="316800" cy="1036523"/>
            </a:xfrm>
          </p:grpSpPr>
          <p:sp>
            <p:nvSpPr>
              <p:cNvPr id="15" name="Shape 15"/>
              <p:cNvSpPr/>
              <p:nvPr/>
            </p:nvSpPr>
            <p:spPr>
              <a:xfrm>
                <a:off x="7801210"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7801210"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7801210"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 name="Shape 18"/>
            <p:cNvGrpSpPr/>
            <p:nvPr/>
          </p:nvGrpSpPr>
          <p:grpSpPr>
            <a:xfrm>
              <a:off x="8259418" y="3757688"/>
              <a:ext cx="316800" cy="1384535"/>
              <a:chOff x="8259418" y="3757688"/>
              <a:chExt cx="316800" cy="1384535"/>
            </a:xfrm>
          </p:grpSpPr>
          <p:sp>
            <p:nvSpPr>
              <p:cNvPr id="19" name="Shape 19"/>
              <p:cNvSpPr/>
              <p:nvPr/>
            </p:nvSpPr>
            <p:spPr>
              <a:xfrm>
                <a:off x="8259418"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p:nvPr/>
            </p:nvSpPr>
            <p:spPr>
              <a:xfrm>
                <a:off x="8259418"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21"/>
              <p:cNvSpPr/>
              <p:nvPr/>
            </p:nvSpPr>
            <p:spPr>
              <a:xfrm>
                <a:off x="8259418"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Shape 22"/>
              <p:cNvSpPr/>
              <p:nvPr/>
            </p:nvSpPr>
            <p:spPr>
              <a:xfrm>
                <a:off x="8259418"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 name="Shape 23"/>
            <p:cNvGrpSpPr/>
            <p:nvPr/>
          </p:nvGrpSpPr>
          <p:grpSpPr>
            <a:xfrm>
              <a:off x="8717625" y="3409675"/>
              <a:ext cx="316800" cy="1732548"/>
              <a:chOff x="8717625" y="3409675"/>
              <a:chExt cx="316800" cy="1732548"/>
            </a:xfrm>
          </p:grpSpPr>
          <p:sp>
            <p:nvSpPr>
              <p:cNvPr id="24" name="Shape 24"/>
              <p:cNvSpPr/>
              <p:nvPr/>
            </p:nvSpPr>
            <p:spPr>
              <a:xfrm>
                <a:off x="8717625" y="4453711"/>
                <a:ext cx="316800" cy="688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25"/>
              <p:cNvSpPr/>
              <p:nvPr/>
            </p:nvSpPr>
            <p:spPr>
              <a:xfrm>
                <a:off x="8717625" y="3757688"/>
                <a:ext cx="316800" cy="1384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Shape 26"/>
              <p:cNvSpPr/>
              <p:nvPr/>
            </p:nvSpPr>
            <p:spPr>
              <a:xfrm>
                <a:off x="8717625" y="4105700"/>
                <a:ext cx="316800" cy="1036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8717625" y="3409675"/>
                <a:ext cx="316800" cy="1732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8717625" y="4801723"/>
                <a:ext cx="316800" cy="340500"/>
              </a:xfrm>
              <a:prstGeom prst="round2SameRect">
                <a:avLst>
                  <a:gd name="adj1" fmla="val 50000"/>
                  <a:gd name="adj2" fmla="val 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29" name="Shape 29"/>
          <p:cNvGrpSpPr/>
          <p:nvPr/>
        </p:nvGrpSpPr>
        <p:grpSpPr>
          <a:xfrm>
            <a:off x="5043503" y="0"/>
            <a:ext cx="3814072" cy="3839102"/>
            <a:chOff x="5043503" y="0"/>
            <a:chExt cx="3814072" cy="3839102"/>
          </a:xfrm>
        </p:grpSpPr>
        <p:sp>
          <p:nvSpPr>
            <p:cNvPr id="30" name="Shape 30"/>
            <p:cNvSpPr/>
            <p:nvPr/>
          </p:nvSpPr>
          <p:spPr>
            <a:xfrm>
              <a:off x="8460975" y="1817775"/>
              <a:ext cx="396600" cy="3966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Shape 31"/>
            <p:cNvSpPr/>
            <p:nvPr/>
          </p:nvSpPr>
          <p:spPr>
            <a:xfrm rot="-9830444">
              <a:off x="6469759" y="3480728"/>
              <a:ext cx="320148" cy="32014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2" name="Shape 32"/>
            <p:cNvGrpSpPr/>
            <p:nvPr/>
          </p:nvGrpSpPr>
          <p:grpSpPr>
            <a:xfrm>
              <a:off x="7647812" y="2704283"/>
              <a:ext cx="635219" cy="635219"/>
              <a:chOff x="6725724" y="2701260"/>
              <a:chExt cx="1208101" cy="1208100"/>
            </a:xfrm>
          </p:grpSpPr>
          <p:sp>
            <p:nvSpPr>
              <p:cNvPr id="33" name="Shape 33"/>
              <p:cNvSpPr/>
              <p:nvPr/>
            </p:nvSpPr>
            <p:spPr>
              <a:xfrm rot="5400000">
                <a:off x="6725725" y="2701260"/>
                <a:ext cx="1208100" cy="12081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Shape 34"/>
              <p:cNvSpPr/>
              <p:nvPr/>
            </p:nvSpPr>
            <p:spPr>
              <a:xfrm rot="5400000">
                <a:off x="6725724" y="2701260"/>
                <a:ext cx="1208100" cy="1208100"/>
              </a:xfrm>
              <a:prstGeom prst="pie">
                <a:avLst>
                  <a:gd name="adj1" fmla="val 8244818"/>
                  <a:gd name="adj2" fmla="val 16246175"/>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35"/>
              <p:cNvSpPr/>
              <p:nvPr/>
            </p:nvSpPr>
            <p:spPr>
              <a:xfrm rot="5400000">
                <a:off x="6954988" y="2930398"/>
                <a:ext cx="749700" cy="7497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36" name="Shape 36"/>
            <p:cNvSpPr/>
            <p:nvPr/>
          </p:nvSpPr>
          <p:spPr>
            <a:xfrm>
              <a:off x="8460975" y="1817775"/>
              <a:ext cx="396600" cy="396600"/>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37" name="Shape 37"/>
            <p:cNvGrpSpPr/>
            <p:nvPr/>
          </p:nvGrpSpPr>
          <p:grpSpPr>
            <a:xfrm>
              <a:off x="7952720" y="179238"/>
              <a:ext cx="873165" cy="873003"/>
              <a:chOff x="7754428" y="208725"/>
              <a:chExt cx="541800" cy="541800"/>
            </a:xfrm>
          </p:grpSpPr>
          <p:sp>
            <p:nvSpPr>
              <p:cNvPr id="38" name="Shape 38"/>
              <p:cNvSpPr/>
              <p:nvPr/>
            </p:nvSpPr>
            <p:spPr>
              <a:xfrm rot="-8647347">
                <a:off x="7831319" y="285616"/>
                <a:ext cx="388018" cy="388018"/>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Shape 39"/>
              <p:cNvSpPr/>
              <p:nvPr/>
            </p:nvSpPr>
            <p:spPr>
              <a:xfrm rot="-8647347">
                <a:off x="7831319" y="285616"/>
                <a:ext cx="388018" cy="388018"/>
              </a:xfrm>
              <a:prstGeom prst="pie">
                <a:avLst>
                  <a:gd name="adj1" fmla="val 19376841"/>
                  <a:gd name="adj2" fmla="val 12313574"/>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0" name="Shape 40"/>
            <p:cNvSpPr/>
            <p:nvPr/>
          </p:nvSpPr>
          <p:spPr>
            <a:xfrm>
              <a:off x="5399840" y="356365"/>
              <a:ext cx="2577000" cy="257700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Shape 41"/>
            <p:cNvSpPr/>
            <p:nvPr/>
          </p:nvSpPr>
          <p:spPr>
            <a:xfrm rot="2043858">
              <a:off x="5503813" y="460310"/>
              <a:ext cx="2369480" cy="2369480"/>
            </a:xfrm>
            <a:prstGeom prst="ellipse">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Shape 42"/>
            <p:cNvSpPr/>
            <p:nvPr/>
          </p:nvSpPr>
          <p:spPr>
            <a:xfrm>
              <a:off x="5399795" y="360281"/>
              <a:ext cx="2577000" cy="2577000"/>
            </a:xfrm>
            <a:prstGeom prst="pie">
              <a:avLst>
                <a:gd name="adj1" fmla="val 8801158"/>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Shape 43"/>
            <p:cNvSpPr/>
            <p:nvPr/>
          </p:nvSpPr>
          <p:spPr>
            <a:xfrm rot="2044777">
              <a:off x="5911449" y="867729"/>
              <a:ext cx="1554223" cy="1554223"/>
            </a:xfrm>
            <a:prstGeom prst="ellipse">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5399795" y="356358"/>
              <a:ext cx="2577000" cy="2577000"/>
            </a:xfrm>
            <a:prstGeom prst="pie">
              <a:avLst>
                <a:gd name="adj1" fmla="val 1255410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rot="-9830444">
              <a:off x="6469759" y="3480727"/>
              <a:ext cx="320148" cy="320148"/>
            </a:xfrm>
            <a:prstGeom prst="pie">
              <a:avLst>
                <a:gd name="adj1" fmla="val 19376841"/>
                <a:gd name="adj2" fmla="val 16200000"/>
              </a:avLst>
            </a:prstGeom>
            <a:solidFill>
              <a:schemeClr val="lt1">
                <a:alpha val="941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46" name="Shape 46"/>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47" name="Shape 47"/>
          <p:cNvSpPr txBox="1">
            <a:spLocks noGrp="1"/>
          </p:cNvSpPr>
          <p:nvPr>
            <p:ph type="subTitle" idx="1"/>
          </p:nvPr>
        </p:nvSpPr>
        <p:spPr>
          <a:xfrm>
            <a:off x="824000" y="3596300"/>
            <a:ext cx="4255500" cy="695400"/>
          </a:xfrm>
          <a:prstGeom prst="rect">
            <a:avLst/>
          </a:prstGeom>
        </p:spPr>
        <p:txBody>
          <a:bodyPr spcFirstLastPara="1" wrap="square" lIns="91425" tIns="91425" rIns="91425" bIns="91425" anchor="t" anchorCtr="0"/>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48" name="Shape 4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41"/>
        <p:cNvGrpSpPr/>
        <p:nvPr/>
      </p:nvGrpSpPr>
      <p:grpSpPr>
        <a:xfrm>
          <a:off x="0" y="0"/>
          <a:ext cx="0" cy="0"/>
          <a:chOff x="0" y="0"/>
          <a:chExt cx="0" cy="0"/>
        </a:xfrm>
      </p:grpSpPr>
      <p:grpSp>
        <p:nvGrpSpPr>
          <p:cNvPr id="142" name="Shape 142"/>
          <p:cNvGrpSpPr/>
          <p:nvPr/>
        </p:nvGrpSpPr>
        <p:grpSpPr>
          <a:xfrm>
            <a:off x="52" y="4099200"/>
            <a:ext cx="9144036" cy="1044300"/>
            <a:chOff x="52" y="4099200"/>
            <a:chExt cx="9144036" cy="1044300"/>
          </a:xfrm>
        </p:grpSpPr>
        <p:grpSp>
          <p:nvGrpSpPr>
            <p:cNvPr id="143" name="Shape 143"/>
            <p:cNvGrpSpPr/>
            <p:nvPr/>
          </p:nvGrpSpPr>
          <p:grpSpPr>
            <a:xfrm>
              <a:off x="52" y="4309200"/>
              <a:ext cx="231622" cy="834300"/>
              <a:chOff x="2688737" y="4301380"/>
              <a:chExt cx="231900" cy="834300"/>
            </a:xfrm>
          </p:grpSpPr>
          <p:sp>
            <p:nvSpPr>
              <p:cNvPr id="144" name="Shape 144"/>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5" name="Shape 145"/>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6" name="Shape 146"/>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7" name="Shape 147"/>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48" name="Shape 148"/>
            <p:cNvGrpSpPr/>
            <p:nvPr/>
          </p:nvGrpSpPr>
          <p:grpSpPr>
            <a:xfrm>
              <a:off x="371406" y="4099200"/>
              <a:ext cx="231622" cy="1044300"/>
              <a:chOff x="2688737" y="4091380"/>
              <a:chExt cx="231900" cy="1044300"/>
            </a:xfrm>
          </p:grpSpPr>
          <p:sp>
            <p:nvSpPr>
              <p:cNvPr id="149" name="Shape 149"/>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0" name="Shape 150"/>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1" name="Shape 15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2" name="Shape 152"/>
              <p:cNvSpPr/>
              <p:nvPr/>
            </p:nvSpPr>
            <p:spPr>
              <a:xfrm flipH="1">
                <a:off x="2688737" y="4091380"/>
                <a:ext cx="2319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3" name="Shape 153"/>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4" name="Shape 154"/>
            <p:cNvGrpSpPr/>
            <p:nvPr/>
          </p:nvGrpSpPr>
          <p:grpSpPr>
            <a:xfrm>
              <a:off x="742761" y="4309200"/>
              <a:ext cx="231622" cy="834300"/>
              <a:chOff x="2688737" y="4301380"/>
              <a:chExt cx="231900" cy="834300"/>
            </a:xfrm>
          </p:grpSpPr>
          <p:sp>
            <p:nvSpPr>
              <p:cNvPr id="155" name="Shape 155"/>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6" name="Shape 156"/>
              <p:cNvSpPr/>
              <p:nvPr/>
            </p:nvSpPr>
            <p:spPr>
              <a:xfrm flipH="1">
                <a:off x="2688737" y="4301380"/>
                <a:ext cx="2319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7" name="Shape 157"/>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8" name="Shape 158"/>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59" name="Shape 159"/>
            <p:cNvGrpSpPr/>
            <p:nvPr/>
          </p:nvGrpSpPr>
          <p:grpSpPr>
            <a:xfrm>
              <a:off x="1114115" y="4518900"/>
              <a:ext cx="231622" cy="624600"/>
              <a:chOff x="2688737" y="4511080"/>
              <a:chExt cx="231900" cy="624600"/>
            </a:xfrm>
          </p:grpSpPr>
          <p:sp>
            <p:nvSpPr>
              <p:cNvPr id="160" name="Shape 160"/>
              <p:cNvSpPr/>
              <p:nvPr/>
            </p:nvSpPr>
            <p:spPr>
              <a:xfrm flipH="1">
                <a:off x="2688737" y="4720780"/>
                <a:ext cx="2319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1" name="Shape 161"/>
              <p:cNvSpPr/>
              <p:nvPr/>
            </p:nvSpPr>
            <p:spPr>
              <a:xfrm flipH="1">
                <a:off x="2688737" y="4511080"/>
                <a:ext cx="2319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2" name="Shape 162"/>
              <p:cNvSpPr/>
              <p:nvPr/>
            </p:nvSpPr>
            <p:spPr>
              <a:xfrm flipH="1">
                <a:off x="2688737" y="4930480"/>
                <a:ext cx="2319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3" name="Shape 163"/>
            <p:cNvGrpSpPr/>
            <p:nvPr/>
          </p:nvGrpSpPr>
          <p:grpSpPr>
            <a:xfrm>
              <a:off x="1856753" y="4099200"/>
              <a:ext cx="231600" cy="1044300"/>
              <a:chOff x="1856753" y="4099200"/>
              <a:chExt cx="231600" cy="1044300"/>
            </a:xfrm>
          </p:grpSpPr>
          <p:sp>
            <p:nvSpPr>
              <p:cNvPr id="164" name="Shape 164"/>
              <p:cNvSpPr/>
              <p:nvPr/>
            </p:nvSpPr>
            <p:spPr>
              <a:xfrm flipH="1">
                <a:off x="185675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5" name="Shape 165"/>
              <p:cNvSpPr/>
              <p:nvPr/>
            </p:nvSpPr>
            <p:spPr>
              <a:xfrm flipH="1">
                <a:off x="185675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6" name="Shape 166"/>
              <p:cNvSpPr/>
              <p:nvPr/>
            </p:nvSpPr>
            <p:spPr>
              <a:xfrm flipH="1">
                <a:off x="185675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7" name="Shape 167"/>
              <p:cNvSpPr/>
              <p:nvPr/>
            </p:nvSpPr>
            <p:spPr>
              <a:xfrm flipH="1">
                <a:off x="1856753"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8" name="Shape 168"/>
              <p:cNvSpPr/>
              <p:nvPr/>
            </p:nvSpPr>
            <p:spPr>
              <a:xfrm flipH="1">
                <a:off x="185675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69" name="Shape 169"/>
            <p:cNvGrpSpPr/>
            <p:nvPr/>
          </p:nvGrpSpPr>
          <p:grpSpPr>
            <a:xfrm>
              <a:off x="2228107" y="4309200"/>
              <a:ext cx="231600" cy="834300"/>
              <a:chOff x="2228107" y="4309200"/>
              <a:chExt cx="231600" cy="834300"/>
            </a:xfrm>
          </p:grpSpPr>
          <p:sp>
            <p:nvSpPr>
              <p:cNvPr id="170" name="Shape 170"/>
              <p:cNvSpPr/>
              <p:nvPr/>
            </p:nvSpPr>
            <p:spPr>
              <a:xfrm flipH="1">
                <a:off x="222810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1" name="Shape 171"/>
              <p:cNvSpPr/>
              <p:nvPr/>
            </p:nvSpPr>
            <p:spPr>
              <a:xfrm flipH="1">
                <a:off x="2228107"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2" name="Shape 172"/>
              <p:cNvSpPr/>
              <p:nvPr/>
            </p:nvSpPr>
            <p:spPr>
              <a:xfrm flipH="1">
                <a:off x="222810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3" name="Shape 173"/>
              <p:cNvSpPr/>
              <p:nvPr/>
            </p:nvSpPr>
            <p:spPr>
              <a:xfrm flipH="1">
                <a:off x="222810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4" name="Shape 174"/>
            <p:cNvGrpSpPr/>
            <p:nvPr/>
          </p:nvGrpSpPr>
          <p:grpSpPr>
            <a:xfrm>
              <a:off x="2599462" y="4518900"/>
              <a:ext cx="231600" cy="624600"/>
              <a:chOff x="2599462" y="4518900"/>
              <a:chExt cx="231600" cy="624600"/>
            </a:xfrm>
          </p:grpSpPr>
          <p:sp>
            <p:nvSpPr>
              <p:cNvPr id="175" name="Shape 175"/>
              <p:cNvSpPr/>
              <p:nvPr/>
            </p:nvSpPr>
            <p:spPr>
              <a:xfrm flipH="1">
                <a:off x="259946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6" name="Shape 176"/>
              <p:cNvSpPr/>
              <p:nvPr/>
            </p:nvSpPr>
            <p:spPr>
              <a:xfrm flipH="1">
                <a:off x="259946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p:nvPr/>
            </p:nvSpPr>
            <p:spPr>
              <a:xfrm flipH="1">
                <a:off x="259946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78" name="Shape 178"/>
            <p:cNvGrpSpPr/>
            <p:nvPr/>
          </p:nvGrpSpPr>
          <p:grpSpPr>
            <a:xfrm>
              <a:off x="3342171" y="4099200"/>
              <a:ext cx="231600" cy="1044300"/>
              <a:chOff x="3342171" y="4099200"/>
              <a:chExt cx="231600" cy="1044300"/>
            </a:xfrm>
          </p:grpSpPr>
          <p:sp>
            <p:nvSpPr>
              <p:cNvPr id="179" name="Shape 179"/>
              <p:cNvSpPr/>
              <p:nvPr/>
            </p:nvSpPr>
            <p:spPr>
              <a:xfrm flipH="1">
                <a:off x="334217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0" name="Shape 180"/>
              <p:cNvSpPr/>
              <p:nvPr/>
            </p:nvSpPr>
            <p:spPr>
              <a:xfrm flipH="1">
                <a:off x="334217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p:nvPr/>
            </p:nvSpPr>
            <p:spPr>
              <a:xfrm flipH="1">
                <a:off x="334217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2" name="Shape 182"/>
              <p:cNvSpPr/>
              <p:nvPr/>
            </p:nvSpPr>
            <p:spPr>
              <a:xfrm flipH="1">
                <a:off x="3342171"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3" name="Shape 183"/>
              <p:cNvSpPr/>
              <p:nvPr/>
            </p:nvSpPr>
            <p:spPr>
              <a:xfrm flipH="1">
                <a:off x="334217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4" name="Shape 184"/>
            <p:cNvGrpSpPr/>
            <p:nvPr/>
          </p:nvGrpSpPr>
          <p:grpSpPr>
            <a:xfrm>
              <a:off x="3713525" y="4309200"/>
              <a:ext cx="231600" cy="834300"/>
              <a:chOff x="3713525" y="4309200"/>
              <a:chExt cx="231600" cy="834300"/>
            </a:xfrm>
          </p:grpSpPr>
          <p:sp>
            <p:nvSpPr>
              <p:cNvPr id="185" name="Shape 185"/>
              <p:cNvSpPr/>
              <p:nvPr/>
            </p:nvSpPr>
            <p:spPr>
              <a:xfrm flipH="1">
                <a:off x="371352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6" name="Shape 186"/>
              <p:cNvSpPr/>
              <p:nvPr/>
            </p:nvSpPr>
            <p:spPr>
              <a:xfrm flipH="1">
                <a:off x="3713525"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7" name="Shape 187"/>
              <p:cNvSpPr/>
              <p:nvPr/>
            </p:nvSpPr>
            <p:spPr>
              <a:xfrm flipH="1">
                <a:off x="371352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8" name="Shape 188"/>
              <p:cNvSpPr/>
              <p:nvPr/>
            </p:nvSpPr>
            <p:spPr>
              <a:xfrm flipH="1">
                <a:off x="371352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89" name="Shape 189"/>
            <p:cNvGrpSpPr/>
            <p:nvPr/>
          </p:nvGrpSpPr>
          <p:grpSpPr>
            <a:xfrm>
              <a:off x="1485398" y="4309200"/>
              <a:ext cx="231600" cy="834300"/>
              <a:chOff x="1485398" y="4309200"/>
              <a:chExt cx="231600" cy="834300"/>
            </a:xfrm>
          </p:grpSpPr>
          <p:sp>
            <p:nvSpPr>
              <p:cNvPr id="190" name="Shape 190"/>
              <p:cNvSpPr/>
              <p:nvPr/>
            </p:nvSpPr>
            <p:spPr>
              <a:xfrm flipH="1">
                <a:off x="148539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1" name="Shape 191"/>
              <p:cNvSpPr/>
              <p:nvPr/>
            </p:nvSpPr>
            <p:spPr>
              <a:xfrm flipH="1">
                <a:off x="148539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flipH="1">
                <a:off x="148539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p:nvPr/>
            </p:nvSpPr>
            <p:spPr>
              <a:xfrm flipH="1">
                <a:off x="148539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4" name="Shape 194"/>
            <p:cNvGrpSpPr/>
            <p:nvPr/>
          </p:nvGrpSpPr>
          <p:grpSpPr>
            <a:xfrm>
              <a:off x="4084879" y="4518900"/>
              <a:ext cx="231600" cy="624600"/>
              <a:chOff x="4084879" y="4518900"/>
              <a:chExt cx="231600" cy="624600"/>
            </a:xfrm>
          </p:grpSpPr>
          <p:sp>
            <p:nvSpPr>
              <p:cNvPr id="195" name="Shape 195"/>
              <p:cNvSpPr/>
              <p:nvPr/>
            </p:nvSpPr>
            <p:spPr>
              <a:xfrm flipH="1">
                <a:off x="40848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p:nvPr/>
            </p:nvSpPr>
            <p:spPr>
              <a:xfrm flipH="1">
                <a:off x="40848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7" name="Shape 197"/>
              <p:cNvSpPr/>
              <p:nvPr/>
            </p:nvSpPr>
            <p:spPr>
              <a:xfrm flipH="1">
                <a:off x="40848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98" name="Shape 198"/>
            <p:cNvGrpSpPr/>
            <p:nvPr/>
          </p:nvGrpSpPr>
          <p:grpSpPr>
            <a:xfrm>
              <a:off x="2970816" y="4309200"/>
              <a:ext cx="231600" cy="834300"/>
              <a:chOff x="2970816" y="4309200"/>
              <a:chExt cx="231600" cy="834300"/>
            </a:xfrm>
          </p:grpSpPr>
          <p:sp>
            <p:nvSpPr>
              <p:cNvPr id="199" name="Shape 199"/>
              <p:cNvSpPr/>
              <p:nvPr/>
            </p:nvSpPr>
            <p:spPr>
              <a:xfrm flipH="1">
                <a:off x="297081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p:nvPr/>
            </p:nvSpPr>
            <p:spPr>
              <a:xfrm flipH="1">
                <a:off x="297081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1" name="Shape 201"/>
              <p:cNvSpPr/>
              <p:nvPr/>
            </p:nvSpPr>
            <p:spPr>
              <a:xfrm flipH="1">
                <a:off x="297081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p:nvPr/>
            </p:nvSpPr>
            <p:spPr>
              <a:xfrm flipH="1">
                <a:off x="297081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3" name="Shape 203"/>
            <p:cNvGrpSpPr/>
            <p:nvPr/>
          </p:nvGrpSpPr>
          <p:grpSpPr>
            <a:xfrm>
              <a:off x="4456234" y="4309200"/>
              <a:ext cx="231600" cy="834300"/>
              <a:chOff x="4456234" y="4309200"/>
              <a:chExt cx="231600" cy="834300"/>
            </a:xfrm>
          </p:grpSpPr>
          <p:sp>
            <p:nvSpPr>
              <p:cNvPr id="204" name="Shape 204"/>
              <p:cNvSpPr/>
              <p:nvPr/>
            </p:nvSpPr>
            <p:spPr>
              <a:xfrm flipH="1">
                <a:off x="445623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5" name="Shape 205"/>
              <p:cNvSpPr/>
              <p:nvPr/>
            </p:nvSpPr>
            <p:spPr>
              <a:xfrm flipH="1">
                <a:off x="445623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p:nvPr/>
            </p:nvSpPr>
            <p:spPr>
              <a:xfrm flipH="1">
                <a:off x="445623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 name="Shape 207"/>
              <p:cNvSpPr/>
              <p:nvPr/>
            </p:nvSpPr>
            <p:spPr>
              <a:xfrm flipH="1">
                <a:off x="445623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08" name="Shape 208"/>
            <p:cNvGrpSpPr/>
            <p:nvPr/>
          </p:nvGrpSpPr>
          <p:grpSpPr>
            <a:xfrm>
              <a:off x="4827588" y="4099200"/>
              <a:ext cx="231600" cy="1044300"/>
              <a:chOff x="4827588" y="4099200"/>
              <a:chExt cx="231600" cy="1044300"/>
            </a:xfrm>
          </p:grpSpPr>
          <p:sp>
            <p:nvSpPr>
              <p:cNvPr id="209" name="Shape 209"/>
              <p:cNvSpPr/>
              <p:nvPr/>
            </p:nvSpPr>
            <p:spPr>
              <a:xfrm flipH="1">
                <a:off x="48275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p:nvPr/>
            </p:nvSpPr>
            <p:spPr>
              <a:xfrm flipH="1">
                <a:off x="48275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p:nvPr/>
            </p:nvSpPr>
            <p:spPr>
              <a:xfrm flipH="1">
                <a:off x="48275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p:nvPr/>
            </p:nvSpPr>
            <p:spPr>
              <a:xfrm flipH="1">
                <a:off x="4827588"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3" name="Shape 213"/>
              <p:cNvSpPr/>
              <p:nvPr/>
            </p:nvSpPr>
            <p:spPr>
              <a:xfrm flipH="1">
                <a:off x="48275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4" name="Shape 214"/>
            <p:cNvGrpSpPr/>
            <p:nvPr/>
          </p:nvGrpSpPr>
          <p:grpSpPr>
            <a:xfrm>
              <a:off x="5198943" y="4309200"/>
              <a:ext cx="231600" cy="834300"/>
              <a:chOff x="5198943" y="4309200"/>
              <a:chExt cx="231600" cy="834300"/>
            </a:xfrm>
          </p:grpSpPr>
          <p:sp>
            <p:nvSpPr>
              <p:cNvPr id="215" name="Shape 215"/>
              <p:cNvSpPr/>
              <p:nvPr/>
            </p:nvSpPr>
            <p:spPr>
              <a:xfrm flipH="1">
                <a:off x="519894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6" name="Shape 216"/>
              <p:cNvSpPr/>
              <p:nvPr/>
            </p:nvSpPr>
            <p:spPr>
              <a:xfrm flipH="1">
                <a:off x="5198943"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7" name="Shape 217"/>
              <p:cNvSpPr/>
              <p:nvPr/>
            </p:nvSpPr>
            <p:spPr>
              <a:xfrm flipH="1">
                <a:off x="519894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8" name="Shape 218"/>
              <p:cNvSpPr/>
              <p:nvPr/>
            </p:nvSpPr>
            <p:spPr>
              <a:xfrm flipH="1">
                <a:off x="519894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19" name="Shape 219"/>
            <p:cNvGrpSpPr/>
            <p:nvPr/>
          </p:nvGrpSpPr>
          <p:grpSpPr>
            <a:xfrm>
              <a:off x="5570297" y="4518900"/>
              <a:ext cx="231600" cy="624600"/>
              <a:chOff x="5570297" y="4518900"/>
              <a:chExt cx="231600" cy="624600"/>
            </a:xfrm>
          </p:grpSpPr>
          <p:sp>
            <p:nvSpPr>
              <p:cNvPr id="220" name="Shape 220"/>
              <p:cNvSpPr/>
              <p:nvPr/>
            </p:nvSpPr>
            <p:spPr>
              <a:xfrm flipH="1">
                <a:off x="5570297"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1" name="Shape 221"/>
              <p:cNvSpPr/>
              <p:nvPr/>
            </p:nvSpPr>
            <p:spPr>
              <a:xfrm flipH="1">
                <a:off x="5570297"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2" name="Shape 222"/>
              <p:cNvSpPr/>
              <p:nvPr/>
            </p:nvSpPr>
            <p:spPr>
              <a:xfrm flipH="1">
                <a:off x="5570297"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3" name="Shape 223"/>
            <p:cNvGrpSpPr/>
            <p:nvPr/>
          </p:nvGrpSpPr>
          <p:grpSpPr>
            <a:xfrm>
              <a:off x="5941652" y="4309200"/>
              <a:ext cx="231600" cy="834300"/>
              <a:chOff x="5941652" y="4309200"/>
              <a:chExt cx="231600" cy="834300"/>
            </a:xfrm>
          </p:grpSpPr>
          <p:sp>
            <p:nvSpPr>
              <p:cNvPr id="224" name="Shape 224"/>
              <p:cNvSpPr/>
              <p:nvPr/>
            </p:nvSpPr>
            <p:spPr>
              <a:xfrm flipH="1">
                <a:off x="5941652"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flipH="1">
                <a:off x="5941652"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p:nvPr/>
            </p:nvSpPr>
            <p:spPr>
              <a:xfrm flipH="1">
                <a:off x="5941652"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7" name="Shape 227"/>
              <p:cNvSpPr/>
              <p:nvPr/>
            </p:nvSpPr>
            <p:spPr>
              <a:xfrm flipH="1">
                <a:off x="5941652"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28" name="Shape 228"/>
            <p:cNvGrpSpPr/>
            <p:nvPr/>
          </p:nvGrpSpPr>
          <p:grpSpPr>
            <a:xfrm>
              <a:off x="6313006" y="4099200"/>
              <a:ext cx="231600" cy="1044300"/>
              <a:chOff x="6313006" y="4099200"/>
              <a:chExt cx="231600" cy="1044300"/>
            </a:xfrm>
          </p:grpSpPr>
          <p:sp>
            <p:nvSpPr>
              <p:cNvPr id="229" name="Shape 229"/>
              <p:cNvSpPr/>
              <p:nvPr/>
            </p:nvSpPr>
            <p:spPr>
              <a:xfrm flipH="1">
                <a:off x="6313006"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p:nvPr/>
            </p:nvSpPr>
            <p:spPr>
              <a:xfrm flipH="1">
                <a:off x="6313006"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1" name="Shape 231"/>
              <p:cNvSpPr/>
              <p:nvPr/>
            </p:nvSpPr>
            <p:spPr>
              <a:xfrm flipH="1">
                <a:off x="6313006"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p:nvPr/>
            </p:nvSpPr>
            <p:spPr>
              <a:xfrm flipH="1">
                <a:off x="6313006"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3" name="Shape 233"/>
              <p:cNvSpPr/>
              <p:nvPr/>
            </p:nvSpPr>
            <p:spPr>
              <a:xfrm flipH="1">
                <a:off x="6313006"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4" name="Shape 234"/>
            <p:cNvGrpSpPr/>
            <p:nvPr/>
          </p:nvGrpSpPr>
          <p:grpSpPr>
            <a:xfrm>
              <a:off x="6684361" y="4309200"/>
              <a:ext cx="231600" cy="834300"/>
              <a:chOff x="6684361" y="4309200"/>
              <a:chExt cx="231600" cy="834300"/>
            </a:xfrm>
          </p:grpSpPr>
          <p:sp>
            <p:nvSpPr>
              <p:cNvPr id="235" name="Shape 235"/>
              <p:cNvSpPr/>
              <p:nvPr/>
            </p:nvSpPr>
            <p:spPr>
              <a:xfrm flipH="1">
                <a:off x="6684361"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6" name="Shape 236"/>
              <p:cNvSpPr/>
              <p:nvPr/>
            </p:nvSpPr>
            <p:spPr>
              <a:xfrm flipH="1">
                <a:off x="6684361"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7" name="Shape 237"/>
              <p:cNvSpPr/>
              <p:nvPr/>
            </p:nvSpPr>
            <p:spPr>
              <a:xfrm flipH="1">
                <a:off x="6684361"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8" name="Shape 238"/>
              <p:cNvSpPr/>
              <p:nvPr/>
            </p:nvSpPr>
            <p:spPr>
              <a:xfrm flipH="1">
                <a:off x="6684361"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39" name="Shape 239"/>
            <p:cNvGrpSpPr/>
            <p:nvPr/>
          </p:nvGrpSpPr>
          <p:grpSpPr>
            <a:xfrm>
              <a:off x="7055715" y="4518900"/>
              <a:ext cx="231600" cy="624600"/>
              <a:chOff x="7055715" y="4518900"/>
              <a:chExt cx="231600" cy="624600"/>
            </a:xfrm>
          </p:grpSpPr>
          <p:sp>
            <p:nvSpPr>
              <p:cNvPr id="240" name="Shape 240"/>
              <p:cNvSpPr/>
              <p:nvPr/>
            </p:nvSpPr>
            <p:spPr>
              <a:xfrm flipH="1">
                <a:off x="7055715"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p:nvPr/>
            </p:nvSpPr>
            <p:spPr>
              <a:xfrm flipH="1">
                <a:off x="7055715"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flipH="1">
                <a:off x="7055715"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3" name="Shape 243"/>
            <p:cNvGrpSpPr/>
            <p:nvPr/>
          </p:nvGrpSpPr>
          <p:grpSpPr>
            <a:xfrm>
              <a:off x="7798424" y="4099200"/>
              <a:ext cx="231600" cy="1044300"/>
              <a:chOff x="7798424" y="4099200"/>
              <a:chExt cx="231600" cy="1044300"/>
            </a:xfrm>
          </p:grpSpPr>
          <p:sp>
            <p:nvSpPr>
              <p:cNvPr id="244" name="Shape 244"/>
              <p:cNvSpPr/>
              <p:nvPr/>
            </p:nvSpPr>
            <p:spPr>
              <a:xfrm flipH="1">
                <a:off x="7798424"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p:nvPr/>
            </p:nvSpPr>
            <p:spPr>
              <a:xfrm flipH="1">
                <a:off x="7798424"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p:nvPr/>
            </p:nvSpPr>
            <p:spPr>
              <a:xfrm flipH="1">
                <a:off x="7798424"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p:nvPr/>
            </p:nvSpPr>
            <p:spPr>
              <a:xfrm flipH="1">
                <a:off x="7798424" y="4099200"/>
                <a:ext cx="231600" cy="104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8" name="Shape 248"/>
              <p:cNvSpPr/>
              <p:nvPr/>
            </p:nvSpPr>
            <p:spPr>
              <a:xfrm flipH="1">
                <a:off x="7798424"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49" name="Shape 249"/>
            <p:cNvGrpSpPr/>
            <p:nvPr/>
          </p:nvGrpSpPr>
          <p:grpSpPr>
            <a:xfrm>
              <a:off x="8169779" y="4309200"/>
              <a:ext cx="231600" cy="834300"/>
              <a:chOff x="8169779" y="4309200"/>
              <a:chExt cx="231600" cy="834300"/>
            </a:xfrm>
          </p:grpSpPr>
          <p:sp>
            <p:nvSpPr>
              <p:cNvPr id="250" name="Shape 250"/>
              <p:cNvSpPr/>
              <p:nvPr/>
            </p:nvSpPr>
            <p:spPr>
              <a:xfrm flipH="1">
                <a:off x="8169779"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p:nvPr/>
            </p:nvSpPr>
            <p:spPr>
              <a:xfrm flipH="1">
                <a:off x="8169779"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2" name="Shape 252"/>
              <p:cNvSpPr/>
              <p:nvPr/>
            </p:nvSpPr>
            <p:spPr>
              <a:xfrm flipH="1">
                <a:off x="8169779"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p:nvPr/>
            </p:nvSpPr>
            <p:spPr>
              <a:xfrm flipH="1">
                <a:off x="8169779"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4" name="Shape 254"/>
            <p:cNvGrpSpPr/>
            <p:nvPr/>
          </p:nvGrpSpPr>
          <p:grpSpPr>
            <a:xfrm>
              <a:off x="7427070" y="4309200"/>
              <a:ext cx="231600" cy="834300"/>
              <a:chOff x="7427070" y="4309200"/>
              <a:chExt cx="231600" cy="834300"/>
            </a:xfrm>
          </p:grpSpPr>
          <p:sp>
            <p:nvSpPr>
              <p:cNvPr id="255" name="Shape 255"/>
              <p:cNvSpPr/>
              <p:nvPr/>
            </p:nvSpPr>
            <p:spPr>
              <a:xfrm flipH="1">
                <a:off x="7427070"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6" name="Shape 256"/>
              <p:cNvSpPr/>
              <p:nvPr/>
            </p:nvSpPr>
            <p:spPr>
              <a:xfrm flipH="1">
                <a:off x="7427070"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p:nvPr/>
            </p:nvSpPr>
            <p:spPr>
              <a:xfrm flipH="1">
                <a:off x="7427070"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8" name="Shape 258"/>
              <p:cNvSpPr/>
              <p:nvPr/>
            </p:nvSpPr>
            <p:spPr>
              <a:xfrm flipH="1">
                <a:off x="7427070"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59" name="Shape 259"/>
            <p:cNvGrpSpPr/>
            <p:nvPr/>
          </p:nvGrpSpPr>
          <p:grpSpPr>
            <a:xfrm>
              <a:off x="8541133" y="4518900"/>
              <a:ext cx="231600" cy="624600"/>
              <a:chOff x="8541133" y="4518900"/>
              <a:chExt cx="231600" cy="624600"/>
            </a:xfrm>
          </p:grpSpPr>
          <p:sp>
            <p:nvSpPr>
              <p:cNvPr id="260" name="Shape 260"/>
              <p:cNvSpPr/>
              <p:nvPr/>
            </p:nvSpPr>
            <p:spPr>
              <a:xfrm flipH="1">
                <a:off x="8541133"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1" name="Shape 261"/>
              <p:cNvSpPr/>
              <p:nvPr/>
            </p:nvSpPr>
            <p:spPr>
              <a:xfrm flipH="1">
                <a:off x="8541133"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p:nvPr/>
            </p:nvSpPr>
            <p:spPr>
              <a:xfrm flipH="1">
                <a:off x="8541133"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263" name="Shape 263"/>
            <p:cNvGrpSpPr/>
            <p:nvPr/>
          </p:nvGrpSpPr>
          <p:grpSpPr>
            <a:xfrm>
              <a:off x="8912488" y="4309200"/>
              <a:ext cx="231600" cy="834300"/>
              <a:chOff x="8912488" y="4309200"/>
              <a:chExt cx="231600" cy="834300"/>
            </a:xfrm>
          </p:grpSpPr>
          <p:sp>
            <p:nvSpPr>
              <p:cNvPr id="264" name="Shape 264"/>
              <p:cNvSpPr/>
              <p:nvPr/>
            </p:nvSpPr>
            <p:spPr>
              <a:xfrm flipH="1">
                <a:off x="8912488" y="4728600"/>
                <a:ext cx="231600" cy="4149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5" name="Shape 265"/>
              <p:cNvSpPr/>
              <p:nvPr/>
            </p:nvSpPr>
            <p:spPr>
              <a:xfrm flipH="1">
                <a:off x="8912488" y="4309200"/>
                <a:ext cx="231600" cy="8343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6" name="Shape 266"/>
              <p:cNvSpPr/>
              <p:nvPr/>
            </p:nvSpPr>
            <p:spPr>
              <a:xfrm flipH="1">
                <a:off x="8912488" y="4518900"/>
                <a:ext cx="231600" cy="6246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p:nvPr/>
            </p:nvSpPr>
            <p:spPr>
              <a:xfrm flipH="1">
                <a:off x="8912488" y="4938300"/>
                <a:ext cx="231600" cy="2052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68" name="Shape 268"/>
          <p:cNvSpPr txBox="1">
            <a:spLocks noGrp="1"/>
          </p:cNvSpPr>
          <p:nvPr>
            <p:ph type="title"/>
          </p:nvPr>
        </p:nvSpPr>
        <p:spPr>
          <a:xfrm>
            <a:off x="1388625" y="772725"/>
            <a:ext cx="6366900" cy="1863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endParaRPr/>
          </a:p>
        </p:txBody>
      </p:sp>
      <p:sp>
        <p:nvSpPr>
          <p:cNvPr id="269" name="Shape 269"/>
          <p:cNvSpPr txBox="1">
            <a:spLocks noGrp="1"/>
          </p:cNvSpPr>
          <p:nvPr>
            <p:ph type="body" idx="1"/>
          </p:nvPr>
        </p:nvSpPr>
        <p:spPr>
          <a:xfrm>
            <a:off x="1388625" y="2712300"/>
            <a:ext cx="6366900" cy="1111200"/>
          </a:xfrm>
          <a:prstGeom prst="rect">
            <a:avLst/>
          </a:prstGeom>
        </p:spPr>
        <p:txBody>
          <a:bodyPr spcFirstLastPara="1" wrap="square" lIns="91425" tIns="91425" rIns="91425" bIns="91425" anchor="t" anchorCtr="0"/>
          <a:lstStyle>
            <a:lvl1pPr marL="457200" lvl="0" indent="-311150" algn="ctr">
              <a:spcBef>
                <a:spcPts val="0"/>
              </a:spcBef>
              <a:spcAft>
                <a:spcPts val="0"/>
              </a:spcAft>
              <a:buClr>
                <a:schemeClr val="lt1"/>
              </a:buClr>
              <a:buSzPts val="1300"/>
              <a:buChar char="●"/>
              <a:defRPr>
                <a:solidFill>
                  <a:schemeClr val="lt1"/>
                </a:solidFill>
              </a:defRPr>
            </a:lvl1pPr>
            <a:lvl2pPr marL="914400" lvl="1" indent="-298450" algn="ctr">
              <a:spcBef>
                <a:spcPts val="1600"/>
              </a:spcBef>
              <a:spcAft>
                <a:spcPts val="0"/>
              </a:spcAft>
              <a:buClr>
                <a:schemeClr val="lt1"/>
              </a:buClr>
              <a:buSzPts val="1100"/>
              <a:buChar char="○"/>
              <a:defRPr>
                <a:solidFill>
                  <a:schemeClr val="lt1"/>
                </a:solidFill>
              </a:defRPr>
            </a:lvl2pPr>
            <a:lvl3pPr marL="1371600" lvl="2" indent="-298450" algn="ctr">
              <a:spcBef>
                <a:spcPts val="1600"/>
              </a:spcBef>
              <a:spcAft>
                <a:spcPts val="0"/>
              </a:spcAft>
              <a:buClr>
                <a:schemeClr val="lt1"/>
              </a:buClr>
              <a:buSzPts val="1100"/>
              <a:buChar char="■"/>
              <a:defRPr>
                <a:solidFill>
                  <a:schemeClr val="lt1"/>
                </a:solidFill>
              </a:defRPr>
            </a:lvl3pPr>
            <a:lvl4pPr marL="1828800" lvl="3" indent="-298450" algn="ctr">
              <a:spcBef>
                <a:spcPts val="1600"/>
              </a:spcBef>
              <a:spcAft>
                <a:spcPts val="0"/>
              </a:spcAft>
              <a:buClr>
                <a:schemeClr val="lt1"/>
              </a:buClr>
              <a:buSzPts val="1100"/>
              <a:buChar char="●"/>
              <a:defRPr>
                <a:solidFill>
                  <a:schemeClr val="lt1"/>
                </a:solidFill>
              </a:defRPr>
            </a:lvl4pPr>
            <a:lvl5pPr marL="2286000" lvl="4" indent="-298450" algn="ctr">
              <a:spcBef>
                <a:spcPts val="1600"/>
              </a:spcBef>
              <a:spcAft>
                <a:spcPts val="0"/>
              </a:spcAft>
              <a:buClr>
                <a:schemeClr val="lt1"/>
              </a:buClr>
              <a:buSzPts val="1100"/>
              <a:buChar char="○"/>
              <a:defRPr>
                <a:solidFill>
                  <a:schemeClr val="lt1"/>
                </a:solidFill>
              </a:defRPr>
            </a:lvl5pPr>
            <a:lvl6pPr marL="2743200" lvl="5" indent="-298450" algn="ctr">
              <a:spcBef>
                <a:spcPts val="1600"/>
              </a:spcBef>
              <a:spcAft>
                <a:spcPts val="0"/>
              </a:spcAft>
              <a:buClr>
                <a:schemeClr val="lt1"/>
              </a:buClr>
              <a:buSzPts val="1100"/>
              <a:buChar char="■"/>
              <a:defRPr>
                <a:solidFill>
                  <a:schemeClr val="lt1"/>
                </a:solidFill>
              </a:defRPr>
            </a:lvl6pPr>
            <a:lvl7pPr marL="3200400" lvl="6" indent="-298450" algn="ctr">
              <a:spcBef>
                <a:spcPts val="1600"/>
              </a:spcBef>
              <a:spcAft>
                <a:spcPts val="0"/>
              </a:spcAft>
              <a:buClr>
                <a:schemeClr val="lt1"/>
              </a:buClr>
              <a:buSzPts val="1100"/>
              <a:buChar char="●"/>
              <a:defRPr>
                <a:solidFill>
                  <a:schemeClr val="lt1"/>
                </a:solidFill>
              </a:defRPr>
            </a:lvl7pPr>
            <a:lvl8pPr marL="3657600" lvl="7" indent="-298450" algn="ctr">
              <a:spcBef>
                <a:spcPts val="1600"/>
              </a:spcBef>
              <a:spcAft>
                <a:spcPts val="0"/>
              </a:spcAft>
              <a:buClr>
                <a:schemeClr val="lt1"/>
              </a:buClr>
              <a:buSzPts val="1100"/>
              <a:buChar char="○"/>
              <a:defRPr>
                <a:solidFill>
                  <a:schemeClr val="lt1"/>
                </a:solidFill>
              </a:defRPr>
            </a:lvl8pPr>
            <a:lvl9pPr marL="4114800" lvl="8" indent="-298450" algn="ctr">
              <a:spcBef>
                <a:spcPts val="1600"/>
              </a:spcBef>
              <a:spcAft>
                <a:spcPts val="1600"/>
              </a:spcAft>
              <a:buClr>
                <a:schemeClr val="lt1"/>
              </a:buClr>
              <a:buSzPts val="1100"/>
              <a:buChar char="■"/>
              <a:defRPr>
                <a:solidFill>
                  <a:schemeClr val="lt1"/>
                </a:solidFill>
              </a:defRPr>
            </a:lvl9pPr>
          </a:lstStyle>
          <a:p>
            <a:endParaRPr/>
          </a:p>
        </p:txBody>
      </p:sp>
      <p:sp>
        <p:nvSpPr>
          <p:cNvPr id="270" name="Shape 27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1"/>
        <p:cNvGrpSpPr/>
        <p:nvPr/>
      </p:nvGrpSpPr>
      <p:grpSpPr>
        <a:xfrm>
          <a:off x="0" y="0"/>
          <a:ext cx="0" cy="0"/>
          <a:chOff x="0" y="0"/>
          <a:chExt cx="0" cy="0"/>
        </a:xfrm>
      </p:grpSpPr>
      <p:sp>
        <p:nvSpPr>
          <p:cNvPr id="272" name="Shape 272"/>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49"/>
        <p:cNvGrpSpPr/>
        <p:nvPr/>
      </p:nvGrpSpPr>
      <p:grpSpPr>
        <a:xfrm>
          <a:off x="0" y="0"/>
          <a:ext cx="0" cy="0"/>
          <a:chOff x="0" y="0"/>
          <a:chExt cx="0" cy="0"/>
        </a:xfrm>
      </p:grpSpPr>
      <p:grpSp>
        <p:nvGrpSpPr>
          <p:cNvPr id="50" name="Shape 50"/>
          <p:cNvGrpSpPr/>
          <p:nvPr/>
        </p:nvGrpSpPr>
        <p:grpSpPr>
          <a:xfrm>
            <a:off x="146769" y="3406"/>
            <a:ext cx="1233215" cy="1384535"/>
            <a:chOff x="146769" y="3406"/>
            <a:chExt cx="1233215" cy="1384535"/>
          </a:xfrm>
        </p:grpSpPr>
        <p:grpSp>
          <p:nvGrpSpPr>
            <p:cNvPr id="51" name="Shape 51"/>
            <p:cNvGrpSpPr/>
            <p:nvPr/>
          </p:nvGrpSpPr>
          <p:grpSpPr>
            <a:xfrm>
              <a:off x="1063183" y="3406"/>
              <a:ext cx="316800" cy="688513"/>
              <a:chOff x="1063183" y="3406"/>
              <a:chExt cx="316800" cy="688513"/>
            </a:xfrm>
          </p:grpSpPr>
          <p:sp>
            <p:nvSpPr>
              <p:cNvPr id="52" name="Shape 52"/>
              <p:cNvSpPr/>
              <p:nvPr/>
            </p:nvSpPr>
            <p:spPr>
              <a:xfrm rot="10800000">
                <a:off x="1063183"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Shape 53"/>
              <p:cNvSpPr/>
              <p:nvPr/>
            </p:nvSpPr>
            <p:spPr>
              <a:xfrm rot="10800000">
                <a:off x="1063183"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4" name="Shape 54"/>
            <p:cNvGrpSpPr/>
            <p:nvPr/>
          </p:nvGrpSpPr>
          <p:grpSpPr>
            <a:xfrm>
              <a:off x="604976" y="3406"/>
              <a:ext cx="316800" cy="1036524"/>
              <a:chOff x="604976" y="3406"/>
              <a:chExt cx="316800" cy="1036524"/>
            </a:xfrm>
          </p:grpSpPr>
          <p:sp>
            <p:nvSpPr>
              <p:cNvPr id="55" name="Shape 55"/>
              <p:cNvSpPr/>
              <p:nvPr/>
            </p:nvSpPr>
            <p:spPr>
              <a:xfrm rot="10800000">
                <a:off x="604976"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Shape 56"/>
              <p:cNvSpPr/>
              <p:nvPr/>
            </p:nvSpPr>
            <p:spPr>
              <a:xfrm rot="10800000">
                <a:off x="604976"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Shape 57"/>
              <p:cNvSpPr/>
              <p:nvPr/>
            </p:nvSpPr>
            <p:spPr>
              <a:xfrm rot="10800000">
                <a:off x="604976"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 name="Shape 58"/>
            <p:cNvGrpSpPr/>
            <p:nvPr/>
          </p:nvGrpSpPr>
          <p:grpSpPr>
            <a:xfrm>
              <a:off x="146769" y="3406"/>
              <a:ext cx="316800" cy="1384535"/>
              <a:chOff x="146769" y="3406"/>
              <a:chExt cx="316800" cy="1384535"/>
            </a:xfrm>
          </p:grpSpPr>
          <p:sp>
            <p:nvSpPr>
              <p:cNvPr id="59" name="Shape 59"/>
              <p:cNvSpPr/>
              <p:nvPr/>
            </p:nvSpPr>
            <p:spPr>
              <a:xfrm rot="10800000">
                <a:off x="146769" y="3419"/>
                <a:ext cx="316800" cy="688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Shape 60"/>
              <p:cNvSpPr/>
              <p:nvPr/>
            </p:nvSpPr>
            <p:spPr>
              <a:xfrm rot="10800000">
                <a:off x="146769" y="3441"/>
                <a:ext cx="316800" cy="1384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Shape 61"/>
              <p:cNvSpPr/>
              <p:nvPr/>
            </p:nvSpPr>
            <p:spPr>
              <a:xfrm rot="10800000">
                <a:off x="146769" y="3430"/>
                <a:ext cx="316800" cy="1036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Shape 62"/>
              <p:cNvSpPr/>
              <p:nvPr/>
            </p:nvSpPr>
            <p:spPr>
              <a:xfrm rot="10800000">
                <a:off x="146769" y="3406"/>
                <a:ext cx="316800" cy="340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grpSp>
        <p:nvGrpSpPr>
          <p:cNvPr id="63" name="Shape 63"/>
          <p:cNvGrpSpPr/>
          <p:nvPr/>
        </p:nvGrpSpPr>
        <p:grpSpPr>
          <a:xfrm>
            <a:off x="6775084" y="2904008"/>
            <a:ext cx="2186148" cy="2239500"/>
            <a:chOff x="6775084" y="2904008"/>
            <a:chExt cx="2186148" cy="2239500"/>
          </a:xfrm>
        </p:grpSpPr>
        <p:grpSp>
          <p:nvGrpSpPr>
            <p:cNvPr id="64" name="Shape 64"/>
            <p:cNvGrpSpPr/>
            <p:nvPr/>
          </p:nvGrpSpPr>
          <p:grpSpPr>
            <a:xfrm>
              <a:off x="6775084" y="4253708"/>
              <a:ext cx="409500" cy="889800"/>
              <a:chOff x="6775084" y="4253708"/>
              <a:chExt cx="409500" cy="889800"/>
            </a:xfrm>
          </p:grpSpPr>
          <p:sp>
            <p:nvSpPr>
              <p:cNvPr id="65" name="Shape 65"/>
              <p:cNvSpPr/>
              <p:nvPr/>
            </p:nvSpPr>
            <p:spPr>
              <a:xfrm>
                <a:off x="6775084"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p:nvPr/>
            </p:nvSpPr>
            <p:spPr>
              <a:xfrm>
                <a:off x="6775084"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67" name="Shape 67"/>
            <p:cNvGrpSpPr/>
            <p:nvPr/>
          </p:nvGrpSpPr>
          <p:grpSpPr>
            <a:xfrm>
              <a:off x="7367299" y="3804008"/>
              <a:ext cx="409500" cy="1339500"/>
              <a:chOff x="7367299" y="3804008"/>
              <a:chExt cx="409500" cy="1339500"/>
            </a:xfrm>
          </p:grpSpPr>
          <p:sp>
            <p:nvSpPr>
              <p:cNvPr id="68" name="Shape 68"/>
              <p:cNvSpPr/>
              <p:nvPr/>
            </p:nvSpPr>
            <p:spPr>
              <a:xfrm>
                <a:off x="7367299"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Shape 69"/>
              <p:cNvSpPr/>
              <p:nvPr/>
            </p:nvSpPr>
            <p:spPr>
              <a:xfrm>
                <a:off x="7367299"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Shape 70"/>
              <p:cNvSpPr/>
              <p:nvPr/>
            </p:nvSpPr>
            <p:spPr>
              <a:xfrm>
                <a:off x="7367299"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1" name="Shape 71"/>
            <p:cNvGrpSpPr/>
            <p:nvPr/>
          </p:nvGrpSpPr>
          <p:grpSpPr>
            <a:xfrm>
              <a:off x="7959516" y="3354008"/>
              <a:ext cx="409500" cy="1789500"/>
              <a:chOff x="7959516" y="3354008"/>
              <a:chExt cx="409500" cy="1789500"/>
            </a:xfrm>
          </p:grpSpPr>
          <p:sp>
            <p:nvSpPr>
              <p:cNvPr id="72" name="Shape 72"/>
              <p:cNvSpPr/>
              <p:nvPr/>
            </p:nvSpPr>
            <p:spPr>
              <a:xfrm>
                <a:off x="7959516"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Shape 73"/>
              <p:cNvSpPr/>
              <p:nvPr/>
            </p:nvSpPr>
            <p:spPr>
              <a:xfrm>
                <a:off x="7959516"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Shape 74"/>
              <p:cNvSpPr/>
              <p:nvPr/>
            </p:nvSpPr>
            <p:spPr>
              <a:xfrm>
                <a:off x="7959516"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Shape 75"/>
              <p:cNvSpPr/>
              <p:nvPr/>
            </p:nvSpPr>
            <p:spPr>
              <a:xfrm>
                <a:off x="7959516"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76" name="Shape 76"/>
            <p:cNvGrpSpPr/>
            <p:nvPr/>
          </p:nvGrpSpPr>
          <p:grpSpPr>
            <a:xfrm>
              <a:off x="8551731" y="2904008"/>
              <a:ext cx="409500" cy="2239500"/>
              <a:chOff x="8551731" y="2904008"/>
              <a:chExt cx="409500" cy="2239500"/>
            </a:xfrm>
          </p:grpSpPr>
          <p:sp>
            <p:nvSpPr>
              <p:cNvPr id="77" name="Shape 77"/>
              <p:cNvSpPr/>
              <p:nvPr/>
            </p:nvSpPr>
            <p:spPr>
              <a:xfrm>
                <a:off x="8551731" y="4253708"/>
                <a:ext cx="409500" cy="8898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Shape 78"/>
              <p:cNvSpPr/>
              <p:nvPr/>
            </p:nvSpPr>
            <p:spPr>
              <a:xfrm>
                <a:off x="8551731" y="3354008"/>
                <a:ext cx="409500" cy="178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Shape 79"/>
              <p:cNvSpPr/>
              <p:nvPr/>
            </p:nvSpPr>
            <p:spPr>
              <a:xfrm>
                <a:off x="8551731" y="3804008"/>
                <a:ext cx="409500" cy="13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551731" y="2904008"/>
                <a:ext cx="409500" cy="22395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8551731" y="4703408"/>
                <a:ext cx="409500" cy="440100"/>
              </a:xfrm>
              <a:prstGeom prst="round2SameRect">
                <a:avLst>
                  <a:gd name="adj1" fmla="val 50000"/>
                  <a:gd name="adj2" fmla="val 0"/>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82" name="Shape 82"/>
          <p:cNvSpPr txBox="1">
            <a:spLocks noGrp="1"/>
          </p:cNvSpPr>
          <p:nvPr>
            <p:ph type="title"/>
          </p:nvPr>
        </p:nvSpPr>
        <p:spPr>
          <a:xfrm>
            <a:off x="824000" y="1613825"/>
            <a:ext cx="5857800" cy="18729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83" name="Shape 83"/>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grpSp>
        <p:nvGrpSpPr>
          <p:cNvPr id="85" name="Shape 85"/>
          <p:cNvGrpSpPr/>
          <p:nvPr/>
        </p:nvGrpSpPr>
        <p:grpSpPr>
          <a:xfrm>
            <a:off x="625966" y="299376"/>
            <a:ext cx="999312" cy="999312"/>
            <a:chOff x="348199" y="179450"/>
            <a:chExt cx="1116300" cy="1116300"/>
          </a:xfrm>
        </p:grpSpPr>
        <p:sp>
          <p:nvSpPr>
            <p:cNvPr id="86" name="Shape 86"/>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88" name="Shape 8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9" name="Shape 89"/>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0" name="Shape 9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1"/>
        <p:cNvGrpSpPr/>
        <p:nvPr/>
      </p:nvGrpSpPr>
      <p:grpSpPr>
        <a:xfrm>
          <a:off x="0" y="0"/>
          <a:ext cx="0" cy="0"/>
          <a:chOff x="0" y="0"/>
          <a:chExt cx="0" cy="0"/>
        </a:xfrm>
      </p:grpSpPr>
      <p:grpSp>
        <p:nvGrpSpPr>
          <p:cNvPr id="92" name="Shape 92"/>
          <p:cNvGrpSpPr/>
          <p:nvPr/>
        </p:nvGrpSpPr>
        <p:grpSpPr>
          <a:xfrm>
            <a:off x="625966" y="299376"/>
            <a:ext cx="999312" cy="999312"/>
            <a:chOff x="348199" y="179450"/>
            <a:chExt cx="1116300" cy="1116300"/>
          </a:xfrm>
        </p:grpSpPr>
        <p:sp>
          <p:nvSpPr>
            <p:cNvPr id="93" name="Shape 93"/>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Shape 94"/>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95" name="Shape 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Shape 96"/>
          <p:cNvSpPr txBox="1">
            <a:spLocks noGrp="1"/>
          </p:cNvSpPr>
          <p:nvPr>
            <p:ph type="body" idx="1"/>
          </p:nvPr>
        </p:nvSpPr>
        <p:spPr>
          <a:xfrm>
            <a:off x="130380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7" name="Shape 97"/>
          <p:cNvSpPr txBox="1">
            <a:spLocks noGrp="1"/>
          </p:cNvSpPr>
          <p:nvPr>
            <p:ph type="body" idx="2"/>
          </p:nvPr>
        </p:nvSpPr>
        <p:spPr>
          <a:xfrm>
            <a:off x="4903650" y="1990050"/>
            <a:ext cx="3430500" cy="254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98" name="Shape 98"/>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9"/>
        <p:cNvGrpSpPr/>
        <p:nvPr/>
      </p:nvGrpSpPr>
      <p:grpSpPr>
        <a:xfrm>
          <a:off x="0" y="0"/>
          <a:ext cx="0" cy="0"/>
          <a:chOff x="0" y="0"/>
          <a:chExt cx="0" cy="0"/>
        </a:xfrm>
      </p:grpSpPr>
      <p:grpSp>
        <p:nvGrpSpPr>
          <p:cNvPr id="100" name="Shape 100"/>
          <p:cNvGrpSpPr/>
          <p:nvPr/>
        </p:nvGrpSpPr>
        <p:grpSpPr>
          <a:xfrm>
            <a:off x="625966" y="299376"/>
            <a:ext cx="999312" cy="999312"/>
            <a:chOff x="348199" y="179450"/>
            <a:chExt cx="1116300" cy="1116300"/>
          </a:xfrm>
        </p:grpSpPr>
        <p:sp>
          <p:nvSpPr>
            <p:cNvPr id="101" name="Shape 101"/>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Shape 102"/>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3" name="Shape 10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4" name="Shape 10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5"/>
        <p:cNvGrpSpPr/>
        <p:nvPr/>
      </p:nvGrpSpPr>
      <p:grpSpPr>
        <a:xfrm>
          <a:off x="0" y="0"/>
          <a:ext cx="0" cy="0"/>
          <a:chOff x="0" y="0"/>
          <a:chExt cx="0" cy="0"/>
        </a:xfrm>
      </p:grpSpPr>
      <p:grpSp>
        <p:nvGrpSpPr>
          <p:cNvPr id="106" name="Shape 106"/>
          <p:cNvGrpSpPr/>
          <p:nvPr/>
        </p:nvGrpSpPr>
        <p:grpSpPr>
          <a:xfrm>
            <a:off x="625966" y="299376"/>
            <a:ext cx="999312" cy="999312"/>
            <a:chOff x="348199" y="179450"/>
            <a:chExt cx="1116300" cy="1116300"/>
          </a:xfrm>
        </p:grpSpPr>
        <p:sp>
          <p:nvSpPr>
            <p:cNvPr id="107" name="Shape 10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Shape 10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09" name="Shape 109"/>
          <p:cNvSpPr txBox="1">
            <a:spLocks noGrp="1"/>
          </p:cNvSpPr>
          <p:nvPr>
            <p:ph type="title"/>
          </p:nvPr>
        </p:nvSpPr>
        <p:spPr>
          <a:xfrm>
            <a:off x="1303800" y="598575"/>
            <a:ext cx="3312000" cy="15900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0" name="Shape 110"/>
          <p:cNvSpPr txBox="1">
            <a:spLocks noGrp="1"/>
          </p:cNvSpPr>
          <p:nvPr>
            <p:ph type="body" idx="1"/>
          </p:nvPr>
        </p:nvSpPr>
        <p:spPr>
          <a:xfrm>
            <a:off x="1303800" y="2309675"/>
            <a:ext cx="3312000" cy="22218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11" name="Shape 111"/>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112"/>
        <p:cNvGrpSpPr/>
        <p:nvPr/>
      </p:nvGrpSpPr>
      <p:grpSpPr>
        <a:xfrm>
          <a:off x="0" y="0"/>
          <a:ext cx="0" cy="0"/>
          <a:chOff x="0" y="0"/>
          <a:chExt cx="0" cy="0"/>
        </a:xfrm>
      </p:grpSpPr>
      <p:grpSp>
        <p:nvGrpSpPr>
          <p:cNvPr id="113" name="Shape 113"/>
          <p:cNvGrpSpPr/>
          <p:nvPr/>
        </p:nvGrpSpPr>
        <p:grpSpPr>
          <a:xfrm>
            <a:off x="6866714" y="1306"/>
            <a:ext cx="2267451" cy="2601690"/>
            <a:chOff x="6790514" y="1306"/>
            <a:chExt cx="2267451" cy="2601690"/>
          </a:xfrm>
        </p:grpSpPr>
        <p:grpSp>
          <p:nvGrpSpPr>
            <p:cNvPr id="114" name="Shape 114"/>
            <p:cNvGrpSpPr/>
            <p:nvPr/>
          </p:nvGrpSpPr>
          <p:grpSpPr>
            <a:xfrm>
              <a:off x="7067465" y="1306"/>
              <a:ext cx="1990500" cy="1990200"/>
              <a:chOff x="7067465" y="1306"/>
              <a:chExt cx="1990500" cy="1990200"/>
            </a:xfrm>
          </p:grpSpPr>
          <p:sp>
            <p:nvSpPr>
              <p:cNvPr id="115" name="Shape 115"/>
              <p:cNvSpPr/>
              <p:nvPr/>
            </p:nvSpPr>
            <p:spPr>
              <a:xfrm rot="-8648551">
                <a:off x="7594313" y="527721"/>
                <a:ext cx="937226" cy="937226"/>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rot="-8648551">
                <a:off x="7594313" y="527721"/>
                <a:ext cx="937226" cy="937226"/>
              </a:xfrm>
              <a:prstGeom prst="pie">
                <a:avLst>
                  <a:gd name="adj1" fmla="val 19376841"/>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p:nvPr/>
            </p:nvSpPr>
            <p:spPr>
              <a:xfrm rot="-8649154">
                <a:off x="7349891" y="283705"/>
                <a:ext cx="1425647" cy="14254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18" name="Shape 118"/>
            <p:cNvGrpSpPr/>
            <p:nvPr/>
          </p:nvGrpSpPr>
          <p:grpSpPr>
            <a:xfrm>
              <a:off x="8207126" y="1807996"/>
              <a:ext cx="795000" cy="795000"/>
              <a:chOff x="8207126" y="1807996"/>
              <a:chExt cx="795000" cy="795000"/>
            </a:xfrm>
          </p:grpSpPr>
          <p:sp>
            <p:nvSpPr>
              <p:cNvPr id="119" name="Shape 119"/>
              <p:cNvSpPr/>
              <p:nvPr/>
            </p:nvSpPr>
            <p:spPr>
              <a:xfrm rot="2152054">
                <a:off x="8319942" y="1920813"/>
                <a:ext cx="569367" cy="569367"/>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0" name="Shape 120"/>
              <p:cNvSpPr/>
              <p:nvPr/>
            </p:nvSpPr>
            <p:spPr>
              <a:xfrm rot="2150259">
                <a:off x="8408218" y="2008610"/>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p:nvPr/>
            </p:nvSpPr>
            <p:spPr>
              <a:xfrm rot="2150259">
                <a:off x="8408218" y="2008610"/>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122" name="Shape 122"/>
            <p:cNvGrpSpPr/>
            <p:nvPr/>
          </p:nvGrpSpPr>
          <p:grpSpPr>
            <a:xfrm>
              <a:off x="6790514" y="118857"/>
              <a:ext cx="548700" cy="548700"/>
              <a:chOff x="6790514" y="118857"/>
              <a:chExt cx="548700" cy="548700"/>
            </a:xfrm>
          </p:grpSpPr>
          <p:sp>
            <p:nvSpPr>
              <p:cNvPr id="123" name="Shape 123"/>
              <p:cNvSpPr/>
              <p:nvPr/>
            </p:nvSpPr>
            <p:spPr>
              <a:xfrm rot="2150259">
                <a:off x="6868362" y="196705"/>
                <a:ext cx="393004" cy="393004"/>
              </a:xfrm>
              <a:prstGeom prst="ellipse">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4" name="Shape 124"/>
              <p:cNvSpPr/>
              <p:nvPr/>
            </p:nvSpPr>
            <p:spPr>
              <a:xfrm rot="2150259">
                <a:off x="6868362" y="196705"/>
                <a:ext cx="393004" cy="393004"/>
              </a:xfrm>
              <a:prstGeom prst="pie">
                <a:avLst>
                  <a:gd name="adj1" fmla="val 5699893"/>
                  <a:gd name="adj2" fmla="val 12313574"/>
                </a:avLst>
              </a:prstGeom>
              <a:solidFill>
                <a:schemeClr val="lt1">
                  <a:alpha val="9020"/>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25" name="Shape 125"/>
          <p:cNvSpPr txBox="1">
            <a:spLocks noGrp="1"/>
          </p:cNvSpPr>
          <p:nvPr>
            <p:ph type="title"/>
          </p:nvPr>
        </p:nvSpPr>
        <p:spPr>
          <a:xfrm>
            <a:off x="824000" y="763600"/>
            <a:ext cx="5857800" cy="35733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26" name="Shape 126"/>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7"/>
        <p:cNvGrpSpPr/>
        <p:nvPr/>
      </p:nvGrpSpPr>
      <p:grpSpPr>
        <a:xfrm>
          <a:off x="0" y="0"/>
          <a:ext cx="0" cy="0"/>
          <a:chOff x="0" y="0"/>
          <a:chExt cx="0" cy="0"/>
        </a:xfrm>
      </p:grpSpPr>
      <p:grpSp>
        <p:nvGrpSpPr>
          <p:cNvPr id="128" name="Shape 128"/>
          <p:cNvGrpSpPr/>
          <p:nvPr/>
        </p:nvGrpSpPr>
        <p:grpSpPr>
          <a:xfrm>
            <a:off x="625966" y="299376"/>
            <a:ext cx="999312" cy="999312"/>
            <a:chOff x="348199" y="179450"/>
            <a:chExt cx="1116300" cy="1116300"/>
          </a:xfrm>
        </p:grpSpPr>
        <p:sp>
          <p:nvSpPr>
            <p:cNvPr id="129" name="Shape 129"/>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0" name="Shape 130"/>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1" name="Shape 131"/>
          <p:cNvSpPr txBox="1">
            <a:spLocks noGrp="1"/>
          </p:cNvSpPr>
          <p:nvPr>
            <p:ph type="title"/>
          </p:nvPr>
        </p:nvSpPr>
        <p:spPr>
          <a:xfrm>
            <a:off x="1303800" y="598575"/>
            <a:ext cx="3430500" cy="19902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Shape 132"/>
          <p:cNvSpPr txBox="1">
            <a:spLocks noGrp="1"/>
          </p:cNvSpPr>
          <p:nvPr>
            <p:ph type="subTitle" idx="1"/>
          </p:nvPr>
        </p:nvSpPr>
        <p:spPr>
          <a:xfrm>
            <a:off x="1303800" y="2743203"/>
            <a:ext cx="3430500" cy="7260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33" name="Shape 133"/>
          <p:cNvSpPr txBox="1">
            <a:spLocks noGrp="1"/>
          </p:cNvSpPr>
          <p:nvPr>
            <p:ph type="body" idx="2"/>
          </p:nvPr>
        </p:nvSpPr>
        <p:spPr>
          <a:xfrm>
            <a:off x="4903700" y="661000"/>
            <a:ext cx="3430500" cy="3870600"/>
          </a:xfrm>
          <a:prstGeom prst="rect">
            <a:avLst/>
          </a:prstGeom>
          <a:ln w="9525" cap="flat" cmpd="sng">
            <a:solidFill>
              <a:schemeClr val="lt1"/>
            </a:solidFill>
            <a:prstDash val="solid"/>
            <a:round/>
            <a:headEnd type="none" w="med" len="med"/>
            <a:tailEnd type="none" w="med" len="med"/>
          </a:ln>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34" name="Shape 134"/>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5"/>
        <p:cNvGrpSpPr/>
        <p:nvPr/>
      </p:nvGrpSpPr>
      <p:grpSpPr>
        <a:xfrm>
          <a:off x="0" y="0"/>
          <a:ext cx="0" cy="0"/>
          <a:chOff x="0" y="0"/>
          <a:chExt cx="0" cy="0"/>
        </a:xfrm>
      </p:grpSpPr>
      <p:grpSp>
        <p:nvGrpSpPr>
          <p:cNvPr id="136" name="Shape 136"/>
          <p:cNvGrpSpPr/>
          <p:nvPr/>
        </p:nvGrpSpPr>
        <p:grpSpPr>
          <a:xfrm>
            <a:off x="713373" y="3847119"/>
            <a:ext cx="825392" cy="825392"/>
            <a:chOff x="348199" y="179450"/>
            <a:chExt cx="1116300" cy="1116300"/>
          </a:xfrm>
        </p:grpSpPr>
        <p:sp>
          <p:nvSpPr>
            <p:cNvPr id="137" name="Shape 137"/>
            <p:cNvSpPr/>
            <p:nvPr/>
          </p:nvSpPr>
          <p:spPr>
            <a:xfrm rot="-5400000">
              <a:off x="574557" y="405788"/>
              <a:ext cx="663600" cy="6636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8" name="Shape 138"/>
            <p:cNvSpPr/>
            <p:nvPr/>
          </p:nvSpPr>
          <p:spPr>
            <a:xfrm rot="-5400000">
              <a:off x="348199" y="179450"/>
              <a:ext cx="1116300" cy="1116300"/>
            </a:xfrm>
            <a:prstGeom prst="pie">
              <a:avLst>
                <a:gd name="adj1" fmla="val 10792838"/>
                <a:gd name="adj2" fmla="val 16200000"/>
              </a:avLst>
            </a:prstGeom>
            <a:solidFill>
              <a:schemeClr val="dk2">
                <a:alpha val="12549"/>
              </a:scheme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39" name="Shape 139"/>
          <p:cNvSpPr txBox="1">
            <a:spLocks noGrp="1"/>
          </p:cNvSpPr>
          <p:nvPr>
            <p:ph type="body" idx="1"/>
          </p:nvPr>
        </p:nvSpPr>
        <p:spPr>
          <a:xfrm>
            <a:off x="1303800" y="4138975"/>
            <a:ext cx="5843100" cy="534900"/>
          </a:xfrm>
          <a:prstGeom prst="rect">
            <a:avLst/>
          </a:prstGeom>
        </p:spPr>
        <p:txBody>
          <a:bodyPr spcFirstLastPara="1" wrap="square" lIns="91425" tIns="91425" rIns="91425" bIns="91425" anchor="t" anchorCtr="0"/>
          <a:lstStyle>
            <a:lvl1pPr marL="457200" lvl="0" indent="-228600">
              <a:lnSpc>
                <a:spcPct val="100000"/>
              </a:lnSpc>
              <a:spcBef>
                <a:spcPts val="0"/>
              </a:spcBef>
              <a:spcAft>
                <a:spcPts val="0"/>
              </a:spcAft>
              <a:buSzPts val="1300"/>
              <a:buNone/>
              <a:defRPr/>
            </a:lvl1pPr>
          </a:lstStyle>
          <a:p>
            <a:endParaRPr/>
          </a:p>
        </p:txBody>
      </p:sp>
      <p:sp>
        <p:nvSpPr>
          <p:cNvPr id="140" name="Shape 140"/>
          <p:cNvSpPr txBox="1">
            <a:spLocks noGrp="1"/>
          </p:cNvSpPr>
          <p:nvPr>
            <p:ph type="sldNum" idx="12"/>
          </p:nvPr>
        </p:nvSpPr>
        <p:spPr>
          <a:xfrm>
            <a:off x="8451046" y="4736976"/>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mentu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sz="2800" b="1">
                <a:solidFill>
                  <a:schemeClr val="dk2"/>
                </a:solidFill>
                <a:latin typeface="Maven Pro"/>
                <a:ea typeface="Maven Pro"/>
                <a:cs typeface="Maven Pro"/>
                <a:sym typeface="Maven Pro"/>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marL="914400" lvl="1"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marL="1371600" lvl="2"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marL="1828800" lvl="3"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marL="2286000" lvl="4"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marL="2743200" lvl="5"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marL="3200400" lvl="6"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marL="3657600" lvl="7" indent="-29845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marL="4114800" lvl="8" indent="-29845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a:endParaRPr/>
          </a:p>
        </p:txBody>
      </p:sp>
      <p:sp>
        <p:nvSpPr>
          <p:cNvPr id="8" name="Shape 8"/>
          <p:cNvSpPr txBox="1">
            <a:spLocks noGrp="1"/>
          </p:cNvSpPr>
          <p:nvPr>
            <p:ph type="sldNum" idx="12"/>
          </p:nvPr>
        </p:nvSpPr>
        <p:spPr>
          <a:xfrm>
            <a:off x="8451046" y="4736976"/>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900">
                <a:solidFill>
                  <a:schemeClr val="dk2"/>
                </a:solidFill>
                <a:latin typeface="Nunito"/>
                <a:ea typeface="Nunito"/>
                <a:cs typeface="Nunito"/>
                <a:sym typeface="Nunito"/>
              </a:defRPr>
            </a:lvl1pPr>
            <a:lvl2pPr lvl="1" algn="r">
              <a:spcBef>
                <a:spcPts val="0"/>
              </a:spcBef>
              <a:buNone/>
              <a:defRPr sz="900">
                <a:solidFill>
                  <a:schemeClr val="dk2"/>
                </a:solidFill>
                <a:latin typeface="Nunito"/>
                <a:ea typeface="Nunito"/>
                <a:cs typeface="Nunito"/>
                <a:sym typeface="Nunito"/>
              </a:defRPr>
            </a:lvl2pPr>
            <a:lvl3pPr lvl="2" algn="r">
              <a:spcBef>
                <a:spcPts val="0"/>
              </a:spcBef>
              <a:buNone/>
              <a:defRPr sz="900">
                <a:solidFill>
                  <a:schemeClr val="dk2"/>
                </a:solidFill>
                <a:latin typeface="Nunito"/>
                <a:ea typeface="Nunito"/>
                <a:cs typeface="Nunito"/>
                <a:sym typeface="Nunito"/>
              </a:defRPr>
            </a:lvl3pPr>
            <a:lvl4pPr lvl="3" algn="r">
              <a:spcBef>
                <a:spcPts val="0"/>
              </a:spcBef>
              <a:buNone/>
              <a:defRPr sz="900">
                <a:solidFill>
                  <a:schemeClr val="dk2"/>
                </a:solidFill>
                <a:latin typeface="Nunito"/>
                <a:ea typeface="Nunito"/>
                <a:cs typeface="Nunito"/>
                <a:sym typeface="Nunito"/>
              </a:defRPr>
            </a:lvl4pPr>
            <a:lvl5pPr lvl="4" algn="r">
              <a:spcBef>
                <a:spcPts val="0"/>
              </a:spcBef>
              <a:buNone/>
              <a:defRPr sz="900">
                <a:solidFill>
                  <a:schemeClr val="dk2"/>
                </a:solidFill>
                <a:latin typeface="Nunito"/>
                <a:ea typeface="Nunito"/>
                <a:cs typeface="Nunito"/>
                <a:sym typeface="Nunito"/>
              </a:defRPr>
            </a:lvl5pPr>
            <a:lvl6pPr lvl="5" algn="r">
              <a:spcBef>
                <a:spcPts val="0"/>
              </a:spcBef>
              <a:buNone/>
              <a:defRPr sz="900">
                <a:solidFill>
                  <a:schemeClr val="dk2"/>
                </a:solidFill>
                <a:latin typeface="Nunito"/>
                <a:ea typeface="Nunito"/>
                <a:cs typeface="Nunito"/>
                <a:sym typeface="Nunito"/>
              </a:defRPr>
            </a:lvl6pPr>
            <a:lvl7pPr lvl="6" algn="r">
              <a:spcBef>
                <a:spcPts val="0"/>
              </a:spcBef>
              <a:buNone/>
              <a:defRPr sz="900">
                <a:solidFill>
                  <a:schemeClr val="dk2"/>
                </a:solidFill>
                <a:latin typeface="Nunito"/>
                <a:ea typeface="Nunito"/>
                <a:cs typeface="Nunito"/>
                <a:sym typeface="Nunito"/>
              </a:defRPr>
            </a:lvl7pPr>
            <a:lvl8pPr lvl="7" algn="r">
              <a:spcBef>
                <a:spcPts val="0"/>
              </a:spcBef>
              <a:buNone/>
              <a:defRPr sz="900">
                <a:solidFill>
                  <a:schemeClr val="dk2"/>
                </a:solidFill>
                <a:latin typeface="Nunito"/>
                <a:ea typeface="Nunito"/>
                <a:cs typeface="Nunito"/>
                <a:sym typeface="Nunito"/>
              </a:defRPr>
            </a:lvl8pPr>
            <a:lvl9pPr lvl="8" algn="r">
              <a:spcBef>
                <a:spcPts val="0"/>
              </a:spcBef>
              <a:buNone/>
              <a:defRPr sz="900">
                <a:solidFill>
                  <a:schemeClr val="dk2"/>
                </a:solidFill>
                <a:latin typeface="Nunito"/>
                <a:ea typeface="Nunito"/>
                <a:cs typeface="Nunito"/>
                <a:sym typeface="Nuni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gradnation.americaspromise.org/report/2017-building-grad-nation-report"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onedrive.live.com/view.aspx?resid=F77567DD880D628E!216&amp;ithint=file,pptx&amp;app=PowerPoint&amp;authkey=!AF8c9QgKL6O8Byo" TargetMode="External"/><Relationship Id="rId7" Type="http://schemas.openxmlformats.org/officeDocument/2006/relationships/hyperlink" Target="http://codes.findlaw.com/co/title-22-education/co-rev-st-sect-22-7-604-5.html"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hyperlink" Target="https://azleg.gov/ars/15/00241.htm" TargetMode="External"/><Relationship Id="rId5" Type="http://schemas.openxmlformats.org/officeDocument/2006/relationships/hyperlink" Target="https://onedrive.live.com/view.aspx?resid=F77567DD880D628E!218&amp;ithint=file,pptx&amp;app=PowerPoint&amp;authkey=!AGqGB3JPJ0d8ifU" TargetMode="External"/><Relationship Id="rId4" Type="http://schemas.openxmlformats.org/officeDocument/2006/relationships/hyperlink" Target="https://onedrive.live.com/view.aspx?resid=F77567DD880D628E!217&amp;ithint=file,pptx&amp;app=PowerPoint&amp;authkey=!AFrDX2AYUy-FXUk"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ctrTitle"/>
          </p:nvPr>
        </p:nvSpPr>
        <p:spPr>
          <a:xfrm>
            <a:off x="824000" y="1613813"/>
            <a:ext cx="4255500" cy="18729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Alternative Schools and Accountability</a:t>
            </a:r>
            <a:endParaRPr/>
          </a:p>
        </p:txBody>
      </p:sp>
      <p:sp>
        <p:nvSpPr>
          <p:cNvPr id="278" name="Shape 278"/>
          <p:cNvSpPr txBox="1">
            <a:spLocks noGrp="1"/>
          </p:cNvSpPr>
          <p:nvPr>
            <p:ph type="subTitle" idx="1"/>
          </p:nvPr>
        </p:nvSpPr>
        <p:spPr>
          <a:xfrm>
            <a:off x="824000" y="3596300"/>
            <a:ext cx="6170400" cy="695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Wayne Tucker, Chair and Sue Durkin</a:t>
            </a:r>
            <a:endParaRPr/>
          </a:p>
          <a:p>
            <a:pPr marL="0" lvl="0" indent="0">
              <a:spcBef>
                <a:spcPts val="0"/>
              </a:spcBef>
              <a:spcAft>
                <a:spcPts val="0"/>
              </a:spcAft>
              <a:buNone/>
            </a:pPr>
            <a:r>
              <a:rPr lang="en"/>
              <a:t>Arizona Alternative Education Consortium Advocacy Committee</a:t>
            </a:r>
            <a:endParaRPr/>
          </a:p>
          <a:p>
            <a:pPr marL="0" lvl="0" indent="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3000">
                <a:latin typeface="Arial"/>
                <a:ea typeface="Arial"/>
                <a:cs typeface="Arial"/>
                <a:sym typeface="Arial"/>
              </a:rPr>
              <a:t>Arizona Alternative Schools</a:t>
            </a:r>
            <a:r>
              <a:rPr lang="en">
                <a:latin typeface="Arial"/>
                <a:ea typeface="Arial"/>
                <a:cs typeface="Arial"/>
                <a:sym typeface="Arial"/>
              </a:rPr>
              <a:t> </a:t>
            </a:r>
            <a:endParaRPr>
              <a:latin typeface="Arial"/>
              <a:ea typeface="Arial"/>
              <a:cs typeface="Arial"/>
              <a:sym typeface="Arial"/>
            </a:endParaRPr>
          </a:p>
          <a:p>
            <a:pPr marL="0" lvl="0" indent="0" algn="ctr">
              <a:spcBef>
                <a:spcPts val="0"/>
              </a:spcBef>
              <a:spcAft>
                <a:spcPts val="0"/>
              </a:spcAft>
              <a:buNone/>
            </a:pPr>
            <a:r>
              <a:rPr lang="en">
                <a:latin typeface="Arial"/>
                <a:ea typeface="Arial"/>
                <a:cs typeface="Arial"/>
                <a:sym typeface="Arial"/>
              </a:rPr>
              <a:t>achieve that designation by...</a:t>
            </a:r>
            <a:endParaRPr>
              <a:latin typeface="Arial"/>
              <a:ea typeface="Arial"/>
              <a:cs typeface="Arial"/>
              <a:sym typeface="Arial"/>
            </a:endParaRPr>
          </a:p>
        </p:txBody>
      </p:sp>
      <p:sp>
        <p:nvSpPr>
          <p:cNvPr id="332" name="Shape 332"/>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Arial"/>
                <a:ea typeface="Arial"/>
                <a:cs typeface="Arial"/>
                <a:sym typeface="Arial"/>
              </a:rPr>
              <a:t>Arizona Alternative Schools</a:t>
            </a:r>
            <a:r>
              <a:rPr lang="en">
                <a:latin typeface="Arial"/>
                <a:ea typeface="Arial"/>
                <a:cs typeface="Arial"/>
                <a:sym typeface="Arial"/>
              </a:rPr>
              <a:t> </a:t>
            </a:r>
            <a:endParaRPr>
              <a:latin typeface="Arial"/>
              <a:ea typeface="Arial"/>
              <a:cs typeface="Arial"/>
              <a:sym typeface="Arial"/>
            </a:endParaRPr>
          </a:p>
          <a:p>
            <a:pPr marL="0" lvl="0" indent="0" algn="ctr" rtl="0">
              <a:spcBef>
                <a:spcPts val="0"/>
              </a:spcBef>
              <a:spcAft>
                <a:spcPts val="0"/>
              </a:spcAft>
              <a:buNone/>
            </a:pPr>
            <a:r>
              <a:rPr lang="en">
                <a:latin typeface="Arial"/>
                <a:ea typeface="Arial"/>
                <a:cs typeface="Arial"/>
                <a:sym typeface="Arial"/>
              </a:rPr>
              <a:t>achieve that designation by</a:t>
            </a:r>
            <a:endParaRPr>
              <a:latin typeface="Arial"/>
              <a:ea typeface="Arial"/>
              <a:cs typeface="Arial"/>
              <a:sym typeface="Arial"/>
            </a:endParaRPr>
          </a:p>
        </p:txBody>
      </p:sp>
      <p:sp>
        <p:nvSpPr>
          <p:cNvPr id="338" name="Shape 338"/>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800">
                <a:solidFill>
                  <a:srgbClr val="000000"/>
                </a:solidFill>
                <a:highlight>
                  <a:srgbClr val="FFFFFF"/>
                </a:highlight>
                <a:latin typeface="Arial"/>
                <a:ea typeface="Arial"/>
                <a:cs typeface="Arial"/>
                <a:sym typeface="Arial"/>
              </a:rPr>
              <a:t>Adopting a mission statement that clearly identifies its purpose is to serve a specific student population that will benefit from an alternative school setting as well as an educational program and related student support services that align with that mission.</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Arial"/>
                <a:ea typeface="Arial"/>
                <a:cs typeface="Arial"/>
                <a:sym typeface="Arial"/>
              </a:rPr>
              <a:t>Arizona Alternative Schools</a:t>
            </a:r>
            <a:r>
              <a:rPr lang="en">
                <a:latin typeface="Arial"/>
                <a:ea typeface="Arial"/>
                <a:cs typeface="Arial"/>
                <a:sym typeface="Arial"/>
              </a:rPr>
              <a:t> </a:t>
            </a:r>
            <a:endParaRPr>
              <a:latin typeface="Arial"/>
              <a:ea typeface="Arial"/>
              <a:cs typeface="Arial"/>
              <a:sym typeface="Arial"/>
            </a:endParaRPr>
          </a:p>
          <a:p>
            <a:pPr marL="0" lvl="0" indent="0" algn="ctr" rtl="0">
              <a:spcBef>
                <a:spcPts val="0"/>
              </a:spcBef>
              <a:spcAft>
                <a:spcPts val="0"/>
              </a:spcAft>
              <a:buNone/>
            </a:pPr>
            <a:r>
              <a:rPr lang="en">
                <a:latin typeface="Arial"/>
                <a:ea typeface="Arial"/>
                <a:cs typeface="Arial"/>
                <a:sym typeface="Arial"/>
              </a:rPr>
              <a:t>achieve that designation by</a:t>
            </a:r>
            <a:endParaRPr>
              <a:latin typeface="Arial"/>
              <a:ea typeface="Arial"/>
              <a:cs typeface="Arial"/>
              <a:sym typeface="Arial"/>
            </a:endParaRPr>
          </a:p>
        </p:txBody>
      </p:sp>
      <p:sp>
        <p:nvSpPr>
          <p:cNvPr id="344" name="Shape 344"/>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1800">
                <a:solidFill>
                  <a:srgbClr val="000000"/>
                </a:solidFill>
                <a:highlight>
                  <a:srgbClr val="FFFFFF"/>
                </a:highlight>
                <a:latin typeface="Arial"/>
                <a:ea typeface="Arial"/>
                <a:cs typeface="Arial"/>
                <a:sym typeface="Arial"/>
              </a:rPr>
              <a:t>Adopting a mission statement that clearly identifies its purpose is to serve a specific student population that will benefit from an alternative school setting as well as an educational program and related student support services that align with that mission. </a:t>
            </a:r>
            <a:endParaRPr sz="1800">
              <a:solidFill>
                <a:srgbClr val="000000"/>
              </a:solidFill>
              <a:highlight>
                <a:srgbClr val="FFFFFF"/>
              </a:highlight>
              <a:latin typeface="Arial"/>
              <a:ea typeface="Arial"/>
              <a:cs typeface="Arial"/>
              <a:sym typeface="Arial"/>
            </a:endParaRPr>
          </a:p>
          <a:p>
            <a:pPr marL="0" lvl="0" indent="0" algn="ctr" rtl="0">
              <a:spcBef>
                <a:spcPts val="1600"/>
              </a:spcBef>
              <a:spcAft>
                <a:spcPts val="1600"/>
              </a:spcAft>
              <a:buNone/>
            </a:pPr>
            <a:r>
              <a:rPr lang="en" sz="1800">
                <a:solidFill>
                  <a:srgbClr val="351C75"/>
                </a:solidFill>
                <a:highlight>
                  <a:srgbClr val="FFFFFF"/>
                </a:highlight>
                <a:latin typeface="Arial"/>
                <a:ea typeface="Arial"/>
                <a:cs typeface="Arial"/>
                <a:sym typeface="Arial"/>
              </a:rPr>
              <a:t>And schools must certify that at least 70% of their students fall into at least one of the following categories:</a:t>
            </a:r>
            <a:endParaRPr sz="1800">
              <a:solidFill>
                <a:srgbClr val="351C75"/>
              </a:solidFill>
              <a:highlight>
                <a:srgbClr val="FFFFFF"/>
              </a:highlight>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1455025" y="786700"/>
            <a:ext cx="3169200" cy="3504900"/>
          </a:xfrm>
          <a:prstGeom prst="rect">
            <a:avLst/>
          </a:prstGeom>
        </p:spPr>
        <p:txBody>
          <a:bodyPr spcFirstLastPara="1" wrap="square" lIns="91425" tIns="91425" rIns="91425" bIns="91425" anchor="t" anchorCtr="0">
            <a:noAutofit/>
          </a:bodyPr>
          <a:lstStyle/>
          <a:p>
            <a:pPr marL="876300" lvl="0" indent="-317500" rtl="0">
              <a:lnSpc>
                <a:spcPct val="115000"/>
              </a:lnSpc>
              <a:spcBef>
                <a:spcPts val="0"/>
              </a:spcBef>
              <a:spcAft>
                <a:spcPts val="0"/>
              </a:spcAft>
              <a:buClr>
                <a:srgbClr val="000000"/>
              </a:buClr>
              <a:buSzPts val="1400"/>
              <a:buFont typeface="Arial"/>
              <a:buChar char="●"/>
            </a:pPr>
            <a:r>
              <a:rPr lang="en" sz="1400" b="0">
                <a:solidFill>
                  <a:srgbClr val="000000"/>
                </a:solidFill>
                <a:latin typeface="Arial"/>
                <a:ea typeface="Arial"/>
                <a:cs typeface="Arial"/>
                <a:sym typeface="Arial"/>
              </a:rPr>
              <a:t>Students who have a documented history of disruptive behavior issues.</a:t>
            </a:r>
            <a:endParaRPr sz="1400" b="0">
              <a:solidFill>
                <a:srgbClr val="000000"/>
              </a:solidFill>
              <a:latin typeface="Arial"/>
              <a:ea typeface="Arial"/>
              <a:cs typeface="Arial"/>
              <a:sym typeface="Arial"/>
            </a:endParaRPr>
          </a:p>
          <a:p>
            <a:pPr marL="876300" lvl="0" indent="-317500" rtl="0">
              <a:lnSpc>
                <a:spcPct val="115000"/>
              </a:lnSpc>
              <a:spcBef>
                <a:spcPts val="0"/>
              </a:spcBef>
              <a:spcAft>
                <a:spcPts val="0"/>
              </a:spcAft>
              <a:buClr>
                <a:srgbClr val="000000"/>
              </a:buClr>
              <a:buSzPts val="1400"/>
              <a:buFont typeface="Arial"/>
              <a:buChar char="●"/>
            </a:pPr>
            <a:r>
              <a:rPr lang="en" sz="1400" b="0">
                <a:solidFill>
                  <a:srgbClr val="000000"/>
                </a:solidFill>
                <a:latin typeface="Arial"/>
                <a:ea typeface="Arial"/>
                <a:cs typeface="Arial"/>
                <a:sym typeface="Arial"/>
              </a:rPr>
              <a:t>Students who have dropped out of school and are now returning.</a:t>
            </a:r>
            <a:endParaRPr sz="1400" b="0">
              <a:solidFill>
                <a:srgbClr val="000000"/>
              </a:solidFill>
              <a:latin typeface="Arial"/>
              <a:ea typeface="Arial"/>
              <a:cs typeface="Arial"/>
              <a:sym typeface="Arial"/>
            </a:endParaRPr>
          </a:p>
          <a:p>
            <a:pPr marL="876300" lvl="0" indent="-317500" rtl="0">
              <a:lnSpc>
                <a:spcPct val="115000"/>
              </a:lnSpc>
              <a:spcBef>
                <a:spcPts val="0"/>
              </a:spcBef>
              <a:spcAft>
                <a:spcPts val="0"/>
              </a:spcAft>
              <a:buClr>
                <a:srgbClr val="000000"/>
              </a:buClr>
              <a:buSzPts val="1400"/>
              <a:buFont typeface="Arial"/>
              <a:buChar char="●"/>
            </a:pPr>
            <a:r>
              <a:rPr lang="en" sz="1400" b="0">
                <a:solidFill>
                  <a:srgbClr val="000000"/>
                </a:solidFill>
                <a:latin typeface="Arial"/>
                <a:ea typeface="Arial"/>
                <a:cs typeface="Arial"/>
                <a:sym typeface="Arial"/>
              </a:rPr>
              <a:t>Students in poor academic standing as demonstrated by being at least one year behind on grade level performance or academic credits.</a:t>
            </a:r>
            <a:endParaRPr sz="1400" b="0">
              <a:solidFill>
                <a:srgbClr val="000000"/>
              </a:solidFill>
              <a:latin typeface="Arial"/>
              <a:ea typeface="Arial"/>
              <a:cs typeface="Arial"/>
              <a:sym typeface="Arial"/>
            </a:endParaRPr>
          </a:p>
          <a:p>
            <a:pPr marL="0" lvl="0" indent="0" rtl="0">
              <a:lnSpc>
                <a:spcPct val="115000"/>
              </a:lnSpc>
              <a:spcBef>
                <a:spcPts val="700"/>
              </a:spcBef>
              <a:spcAft>
                <a:spcPts val="0"/>
              </a:spcAft>
              <a:buNone/>
            </a:pPr>
            <a:endParaRPr sz="1800" b="0">
              <a:solidFill>
                <a:srgbClr val="000000"/>
              </a:solidFill>
              <a:latin typeface="Arial"/>
              <a:ea typeface="Arial"/>
              <a:cs typeface="Arial"/>
              <a:sym typeface="Arial"/>
            </a:endParaRPr>
          </a:p>
          <a:p>
            <a:pPr marL="0" lvl="0" indent="0">
              <a:spcBef>
                <a:spcPts val="700"/>
              </a:spcBef>
              <a:spcAft>
                <a:spcPts val="0"/>
              </a:spcAft>
              <a:buNone/>
            </a:pPr>
            <a:endParaRPr/>
          </a:p>
        </p:txBody>
      </p:sp>
      <p:pic>
        <p:nvPicPr>
          <p:cNvPr id="350" name="Shape 350"/>
          <p:cNvPicPr preferRelativeResize="0"/>
          <p:nvPr/>
        </p:nvPicPr>
        <p:blipFill>
          <a:blip r:embed="rId3">
            <a:alphaModFix amt="7000"/>
          </a:blip>
          <a:stretch>
            <a:fillRect/>
          </a:stretch>
        </p:blipFill>
        <p:spPr>
          <a:xfrm>
            <a:off x="1710250" y="513475"/>
            <a:ext cx="6065050" cy="4116549"/>
          </a:xfrm>
          <a:prstGeom prst="rect">
            <a:avLst/>
          </a:prstGeom>
          <a:noFill/>
          <a:ln>
            <a:noFill/>
          </a:ln>
        </p:spPr>
      </p:pic>
      <p:sp>
        <p:nvSpPr>
          <p:cNvPr id="351" name="Shape 351"/>
          <p:cNvSpPr txBox="1"/>
          <p:nvPr/>
        </p:nvSpPr>
        <p:spPr>
          <a:xfrm>
            <a:off x="4371475" y="786700"/>
            <a:ext cx="3374400" cy="3722700"/>
          </a:xfrm>
          <a:prstGeom prst="rect">
            <a:avLst/>
          </a:prstGeom>
          <a:noFill/>
          <a:ln>
            <a:noFill/>
          </a:ln>
        </p:spPr>
        <p:txBody>
          <a:bodyPr spcFirstLastPara="1" wrap="square" lIns="91425" tIns="91425" rIns="91425" bIns="91425" anchor="t" anchorCtr="0">
            <a:noAutofit/>
          </a:bodyPr>
          <a:lstStyle/>
          <a:p>
            <a:pPr marL="876300" lvl="0" indent="-317500" rtl="0">
              <a:lnSpc>
                <a:spcPct val="115000"/>
              </a:lnSpc>
              <a:spcBef>
                <a:spcPts val="0"/>
              </a:spcBef>
              <a:spcAft>
                <a:spcPts val="0"/>
              </a:spcAft>
              <a:buSzPts val="1400"/>
              <a:buChar char="●"/>
            </a:pPr>
            <a:r>
              <a:rPr lang="en"/>
              <a:t>Students who are primary caregivers or are financially responsible for dependents and, therefore, may require a flexible school schedule.</a:t>
            </a:r>
            <a:endParaRPr/>
          </a:p>
          <a:p>
            <a:pPr marL="876300" lvl="0" indent="-317500" rtl="0">
              <a:lnSpc>
                <a:spcPct val="115000"/>
              </a:lnSpc>
              <a:spcBef>
                <a:spcPts val="0"/>
              </a:spcBef>
              <a:spcAft>
                <a:spcPts val="0"/>
              </a:spcAft>
              <a:buSzPts val="1400"/>
              <a:buChar char="●"/>
            </a:pPr>
            <a:r>
              <a:rPr lang="en"/>
              <a:t>Students who are adjudicated.</a:t>
            </a:r>
            <a:endParaRPr/>
          </a:p>
          <a:p>
            <a:pPr marL="876300" lvl="0" indent="-317500" rtl="0">
              <a:lnSpc>
                <a:spcPct val="115000"/>
              </a:lnSpc>
              <a:spcBef>
                <a:spcPts val="0"/>
              </a:spcBef>
              <a:spcAft>
                <a:spcPts val="0"/>
              </a:spcAft>
              <a:buSzPts val="1400"/>
              <a:buChar char="●"/>
            </a:pPr>
            <a:r>
              <a:rPr lang="en"/>
              <a:t>Students who are wards of the state and are in need of an alternative school setting</a:t>
            </a:r>
            <a:endParaRPr/>
          </a:p>
          <a:p>
            <a:pPr marL="0" lvl="0" indent="0" rtl="0">
              <a:lnSpc>
                <a:spcPct val="115000"/>
              </a:lnSpc>
              <a:spcBef>
                <a:spcPts val="700"/>
              </a:spcBef>
              <a:spcAft>
                <a:spcPts val="0"/>
              </a:spcAft>
              <a:buNone/>
            </a:pPr>
            <a:endParaRPr/>
          </a:p>
          <a:p>
            <a:pPr marL="0" lvl="0" indent="0" algn="r" rtl="0">
              <a:lnSpc>
                <a:spcPct val="115000"/>
              </a:lnSpc>
              <a:spcBef>
                <a:spcPts val="700"/>
              </a:spcBef>
              <a:spcAft>
                <a:spcPts val="700"/>
              </a:spcAft>
              <a:buNone/>
            </a:pPr>
            <a:r>
              <a:rPr lang="en" sz="600"/>
              <a:t>www.azed.gov/accountability-research/altschoolapp/</a:t>
            </a:r>
            <a:endParaRPr sz="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body" idx="1"/>
          </p:nvPr>
        </p:nvSpPr>
        <p:spPr>
          <a:xfrm>
            <a:off x="969950" y="666650"/>
            <a:ext cx="3764400" cy="3961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 b="1">
                <a:solidFill>
                  <a:srgbClr val="000000"/>
                </a:solidFill>
                <a:latin typeface="Arial"/>
                <a:ea typeface="Arial"/>
                <a:cs typeface="Arial"/>
                <a:sym typeface="Arial"/>
              </a:rPr>
              <a:t>is in prekindergarten, kindergarten or grade 1, 2, or 3 and did not perform satisfactorily on a readiness test</a:t>
            </a:r>
            <a:endParaRPr sz="1100" b="1">
              <a:solidFill>
                <a:srgbClr val="000000"/>
              </a:solidFill>
              <a:latin typeface="Arial"/>
              <a:ea typeface="Arial"/>
              <a:cs typeface="Arial"/>
              <a:sym typeface="Arial"/>
            </a:endParaRPr>
          </a:p>
          <a:p>
            <a:pPr marL="0" lvl="0" indent="0" rtl="0">
              <a:spcBef>
                <a:spcPts val="1600"/>
              </a:spcBef>
              <a:spcAft>
                <a:spcPts val="0"/>
              </a:spcAft>
              <a:buNone/>
            </a:pPr>
            <a:r>
              <a:rPr lang="en" sz="1100" b="1">
                <a:solidFill>
                  <a:srgbClr val="000000"/>
                </a:solidFill>
                <a:latin typeface="Arial"/>
                <a:ea typeface="Arial"/>
                <a:cs typeface="Arial"/>
                <a:sym typeface="Arial"/>
              </a:rPr>
              <a:t>is in grade 7, 8, 9, 10, 11, or 12 and did not maintain an average equivalent to 70 in two or more subjects in the foundation curriculum</a:t>
            </a:r>
            <a:endParaRPr sz="1100" b="1">
              <a:solidFill>
                <a:srgbClr val="000000"/>
              </a:solidFill>
              <a:latin typeface="Arial"/>
              <a:ea typeface="Arial"/>
              <a:cs typeface="Arial"/>
              <a:sym typeface="Arial"/>
            </a:endParaRPr>
          </a:p>
          <a:p>
            <a:pPr marL="0" lvl="0" indent="0" rtl="0">
              <a:spcBef>
                <a:spcPts val="1600"/>
              </a:spcBef>
              <a:spcAft>
                <a:spcPts val="0"/>
              </a:spcAft>
              <a:buNone/>
            </a:pPr>
            <a:r>
              <a:rPr lang="en" sz="1100" b="1">
                <a:solidFill>
                  <a:srgbClr val="000000"/>
                </a:solidFill>
                <a:latin typeface="Arial"/>
                <a:ea typeface="Arial"/>
                <a:cs typeface="Arial"/>
                <a:sym typeface="Arial"/>
              </a:rPr>
              <a:t>was not advanced from one grade level to the next for one or more school years;</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did not perform satisfactorily on an assessment instrument administered to the student under TEC Subchapter B, Chapter 39</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is pregnant or is a parent;</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has been placed in an alternative education program in accordance during the preceding or current school year;</a:t>
            </a:r>
            <a:endParaRPr sz="1100" b="1">
              <a:solidFill>
                <a:srgbClr val="000000"/>
              </a:solidFill>
              <a:latin typeface="Arial"/>
              <a:ea typeface="Arial"/>
              <a:cs typeface="Arial"/>
              <a:sym typeface="Arial"/>
            </a:endParaRPr>
          </a:p>
          <a:p>
            <a:pPr marL="0" lvl="0" indent="0">
              <a:spcBef>
                <a:spcPts val="0"/>
              </a:spcBef>
              <a:spcAft>
                <a:spcPts val="1600"/>
              </a:spcAft>
              <a:buNone/>
            </a:pPr>
            <a:endParaRPr sz="600">
              <a:latin typeface="Arial"/>
              <a:ea typeface="Arial"/>
              <a:cs typeface="Arial"/>
              <a:sym typeface="Arial"/>
            </a:endParaRPr>
          </a:p>
        </p:txBody>
      </p:sp>
      <p:sp>
        <p:nvSpPr>
          <p:cNvPr id="357" name="Shape 357"/>
          <p:cNvSpPr txBox="1">
            <a:spLocks noGrp="1"/>
          </p:cNvSpPr>
          <p:nvPr>
            <p:ph type="body" idx="2"/>
          </p:nvPr>
        </p:nvSpPr>
        <p:spPr>
          <a:xfrm>
            <a:off x="4903800" y="666650"/>
            <a:ext cx="3614100" cy="3865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100" b="1">
                <a:solidFill>
                  <a:srgbClr val="000000"/>
                </a:solidFill>
                <a:latin typeface="Arial"/>
                <a:ea typeface="Arial"/>
                <a:cs typeface="Arial"/>
                <a:sym typeface="Arial"/>
              </a:rPr>
              <a:t>has been expelled; </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is currently on parole, probation, deferred prosecution, or other conditional release;</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dropped out of school;</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is a student of limited English proficiency,</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is in the custody or care of the Department of Protective and Regulatory Services</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is homeless</a:t>
            </a:r>
            <a:endParaRPr sz="1100" b="1">
              <a:solidFill>
                <a:srgbClr val="000000"/>
              </a:solidFill>
              <a:latin typeface="Arial"/>
              <a:ea typeface="Arial"/>
              <a:cs typeface="Arial"/>
              <a:sym typeface="Arial"/>
            </a:endParaRPr>
          </a:p>
          <a:p>
            <a:pPr marL="0" lvl="0" indent="0" rtl="0">
              <a:spcBef>
                <a:spcPts val="0"/>
              </a:spcBef>
              <a:spcAft>
                <a:spcPts val="0"/>
              </a:spcAft>
              <a:buNone/>
            </a:pPr>
            <a:endParaRPr sz="1100" b="1">
              <a:solidFill>
                <a:srgbClr val="000000"/>
              </a:solidFill>
              <a:latin typeface="Arial"/>
              <a:ea typeface="Arial"/>
              <a:cs typeface="Arial"/>
              <a:sym typeface="Arial"/>
            </a:endParaRPr>
          </a:p>
          <a:p>
            <a:pPr marL="0" lvl="0" indent="0" rtl="0">
              <a:spcBef>
                <a:spcPts val="0"/>
              </a:spcBef>
              <a:spcAft>
                <a:spcPts val="0"/>
              </a:spcAft>
              <a:buNone/>
            </a:pPr>
            <a:r>
              <a:rPr lang="en" sz="1100" b="1">
                <a:solidFill>
                  <a:srgbClr val="000000"/>
                </a:solidFill>
                <a:latin typeface="Arial"/>
                <a:ea typeface="Arial"/>
                <a:cs typeface="Arial"/>
                <a:sym typeface="Arial"/>
              </a:rPr>
              <a:t>resided in the preceding school year or resides in the current school year in a residential placement facility </a:t>
            </a:r>
            <a:endParaRPr sz="1100" b="1">
              <a:solidFill>
                <a:srgbClr val="000000"/>
              </a:solidFill>
              <a:latin typeface="Arial"/>
              <a:ea typeface="Arial"/>
              <a:cs typeface="Arial"/>
              <a:sym typeface="Arial"/>
            </a:endParaRPr>
          </a:p>
          <a:p>
            <a:pPr marL="0" lvl="0" indent="0" algn="r">
              <a:spcBef>
                <a:spcPts val="0"/>
              </a:spcBef>
              <a:spcAft>
                <a:spcPts val="0"/>
              </a:spcAft>
              <a:buNone/>
            </a:pPr>
            <a:r>
              <a:rPr lang="en" sz="600" b="1">
                <a:latin typeface="Arial"/>
                <a:ea typeface="Arial"/>
                <a:cs typeface="Arial"/>
                <a:sym typeface="Arial"/>
              </a:rPr>
              <a:t>http://ritter.tea.state.tx.us/peims/standards/1314/e0919.html</a:t>
            </a:r>
            <a:endParaRPr sz="600" b="1">
              <a:latin typeface="Arial"/>
              <a:ea typeface="Arial"/>
              <a:cs typeface="Arial"/>
              <a:sym typeface="Arial"/>
            </a:endParaRPr>
          </a:p>
          <a:p>
            <a:pPr marL="0" lvl="0" indent="0">
              <a:spcBef>
                <a:spcPts val="1600"/>
              </a:spcBef>
              <a:spcAft>
                <a:spcPts val="1600"/>
              </a:spcAft>
              <a:buNone/>
            </a:pPr>
            <a:endParaRPr/>
          </a:p>
        </p:txBody>
      </p:sp>
      <p:pic>
        <p:nvPicPr>
          <p:cNvPr id="358" name="Shape 358"/>
          <p:cNvPicPr preferRelativeResize="0"/>
          <p:nvPr/>
        </p:nvPicPr>
        <p:blipFill>
          <a:blip r:embed="rId3">
            <a:alphaModFix amt="16000"/>
          </a:blip>
          <a:stretch>
            <a:fillRect/>
          </a:stretch>
        </p:blipFill>
        <p:spPr>
          <a:xfrm>
            <a:off x="1885350" y="371326"/>
            <a:ext cx="4611200" cy="4611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a:xfrm>
            <a:off x="1234150" y="150825"/>
            <a:ext cx="7030500" cy="16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 </a:t>
            </a:r>
            <a:endParaRPr/>
          </a:p>
        </p:txBody>
      </p:sp>
      <p:sp>
        <p:nvSpPr>
          <p:cNvPr id="364" name="Shape 364"/>
          <p:cNvSpPr txBox="1">
            <a:spLocks noGrp="1"/>
          </p:cNvSpPr>
          <p:nvPr>
            <p:ph type="body" idx="1"/>
          </p:nvPr>
        </p:nvSpPr>
        <p:spPr>
          <a:xfrm>
            <a:off x="1283900" y="517400"/>
            <a:ext cx="3430500" cy="396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700" b="1">
                <a:solidFill>
                  <a:srgbClr val="000000"/>
                </a:solidFill>
                <a:latin typeface="Times New Roman"/>
                <a:ea typeface="Times New Roman"/>
                <a:cs typeface="Times New Roman"/>
                <a:sym typeface="Times New Roman"/>
              </a:rPr>
              <a:t> </a:t>
            </a:r>
            <a:r>
              <a:rPr lang="en" sz="1100" b="1">
                <a:solidFill>
                  <a:srgbClr val="000000"/>
                </a:solidFill>
                <a:latin typeface="Arial"/>
                <a:ea typeface="Arial"/>
                <a:cs typeface="Arial"/>
                <a:sym typeface="Arial"/>
              </a:rPr>
              <a:t>students who have documented histories of personal drug or alcohol use or who have parents or guardians with documented dependencies on drugs or alcohol</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have documented histories of personal street gang involvement or who have immediate family members with documented histories of street gang involvement</a:t>
            </a:r>
            <a:endParaRPr sz="1100" b="1">
              <a:solidFill>
                <a:srgbClr val="000000"/>
              </a:solidFill>
              <a:latin typeface="Arial"/>
              <a:ea typeface="Arial"/>
              <a:cs typeface="Arial"/>
              <a:sym typeface="Arial"/>
            </a:endParaRPr>
          </a:p>
          <a:p>
            <a:pPr marL="0" lvl="0" indent="0">
              <a:spcBef>
                <a:spcPts val="1600"/>
              </a:spcBef>
              <a:spcAft>
                <a:spcPts val="0"/>
              </a:spcAft>
              <a:buNone/>
            </a:pPr>
            <a:r>
              <a:rPr lang="en" sz="700" b="1">
                <a:solidFill>
                  <a:srgbClr val="000000"/>
                </a:solidFill>
                <a:latin typeface="Times New Roman"/>
                <a:ea typeface="Times New Roman"/>
                <a:cs typeface="Times New Roman"/>
                <a:sym typeface="Times New Roman"/>
              </a:rPr>
              <a:t> </a:t>
            </a:r>
            <a:r>
              <a:rPr lang="en" sz="1100" b="1">
                <a:solidFill>
                  <a:srgbClr val="000000"/>
                </a:solidFill>
                <a:latin typeface="Arial"/>
                <a:ea typeface="Arial"/>
                <a:cs typeface="Arial"/>
                <a:sym typeface="Arial"/>
              </a:rPr>
              <a:t>students who have documented histories of child abuse or neglect</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are wards of the state or who are in the foster care system</a:t>
            </a:r>
            <a:endParaRPr sz="1100" b="1">
              <a:solidFill>
                <a:srgbClr val="000000"/>
              </a:solidFill>
              <a:latin typeface="Arial"/>
              <a:ea typeface="Arial"/>
              <a:cs typeface="Arial"/>
              <a:sym typeface="Arial"/>
            </a:endParaRPr>
          </a:p>
          <a:p>
            <a:pPr marL="0" lvl="0" indent="0">
              <a:spcBef>
                <a:spcPts val="1600"/>
              </a:spcBef>
              <a:spcAft>
                <a:spcPts val="0"/>
              </a:spcAft>
              <a:buNone/>
            </a:pPr>
            <a:r>
              <a:rPr lang="en" sz="700" b="1">
                <a:solidFill>
                  <a:srgbClr val="000000"/>
                </a:solidFill>
                <a:latin typeface="Times New Roman"/>
                <a:ea typeface="Times New Roman"/>
                <a:cs typeface="Times New Roman"/>
                <a:sym typeface="Times New Roman"/>
              </a:rPr>
              <a:t> </a:t>
            </a:r>
            <a:r>
              <a:rPr lang="en" sz="1100" b="1">
                <a:solidFill>
                  <a:srgbClr val="000000"/>
                </a:solidFill>
                <a:latin typeface="Arial"/>
                <a:ea typeface="Arial"/>
                <a:cs typeface="Arial"/>
                <a:sym typeface="Arial"/>
              </a:rPr>
              <a:t>students who have parents or guardians in prison or on parole or probation</a:t>
            </a:r>
            <a:endParaRPr sz="1100" b="1">
              <a:solidFill>
                <a:srgbClr val="000000"/>
              </a:solidFill>
              <a:latin typeface="Arial"/>
              <a:ea typeface="Arial"/>
              <a:cs typeface="Arial"/>
              <a:sym typeface="Arial"/>
            </a:endParaRPr>
          </a:p>
          <a:p>
            <a:pPr marL="0" lvl="0" indent="0">
              <a:spcBef>
                <a:spcPts val="1600"/>
              </a:spcBef>
              <a:spcAft>
                <a:spcPts val="0"/>
              </a:spcAft>
              <a:buNone/>
            </a:pPr>
            <a:endParaRPr sz="1100">
              <a:solidFill>
                <a:srgbClr val="000000"/>
              </a:solidFill>
              <a:latin typeface="Arial"/>
              <a:ea typeface="Arial"/>
              <a:cs typeface="Arial"/>
              <a:sym typeface="Arial"/>
            </a:endParaRPr>
          </a:p>
          <a:p>
            <a:pPr marL="0" lvl="0" indent="0">
              <a:spcBef>
                <a:spcPts val="1600"/>
              </a:spcBef>
              <a:spcAft>
                <a:spcPts val="1600"/>
              </a:spcAft>
              <a:buNone/>
            </a:pPr>
            <a:endParaRPr/>
          </a:p>
        </p:txBody>
      </p:sp>
      <p:sp>
        <p:nvSpPr>
          <p:cNvPr id="365" name="Shape 365"/>
          <p:cNvSpPr txBox="1">
            <a:spLocks noGrp="1"/>
          </p:cNvSpPr>
          <p:nvPr>
            <p:ph type="body" idx="2"/>
          </p:nvPr>
        </p:nvSpPr>
        <p:spPr>
          <a:xfrm>
            <a:off x="4923550" y="501225"/>
            <a:ext cx="3430500" cy="4014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100" b="1">
                <a:solidFill>
                  <a:srgbClr val="000000"/>
                </a:solidFill>
                <a:latin typeface="Arial"/>
                <a:ea typeface="Arial"/>
                <a:cs typeface="Arial"/>
                <a:sym typeface="Arial"/>
              </a:rPr>
              <a:t>students who have documented histories of domestic violence in the immediate family</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have documented histories of repeated school suspensions</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under the age of twenty years who are parents or pregnant women</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have a documented history of a serious mental or behavioral disorder, including but not limited to an eating disorder, suicidal behaviors or deliberate, self-inflicted injury</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have experienced a loss of a parent or sibling</a:t>
            </a:r>
            <a:endParaRPr sz="1100" b="1">
              <a:solidFill>
                <a:srgbClr val="000000"/>
              </a:solidFill>
              <a:latin typeface="Arial"/>
              <a:ea typeface="Arial"/>
              <a:cs typeface="Arial"/>
              <a:sym typeface="Arial"/>
            </a:endParaRPr>
          </a:p>
          <a:p>
            <a:pPr marL="0" lvl="0" indent="0">
              <a:spcBef>
                <a:spcPts val="1600"/>
              </a:spcBef>
              <a:spcAft>
                <a:spcPts val="0"/>
              </a:spcAft>
              <a:buNone/>
            </a:pPr>
            <a:r>
              <a:rPr lang="en" sz="1100" b="1">
                <a:solidFill>
                  <a:srgbClr val="000000"/>
                </a:solidFill>
                <a:latin typeface="Arial"/>
                <a:ea typeface="Arial"/>
                <a:cs typeface="Arial"/>
                <a:sym typeface="Arial"/>
              </a:rPr>
              <a:t>students who have experienced significan</a:t>
            </a:r>
            <a:r>
              <a:rPr lang="en" sz="1100">
                <a:solidFill>
                  <a:srgbClr val="000000"/>
                </a:solidFill>
                <a:latin typeface="Arial"/>
                <a:ea typeface="Arial"/>
                <a:cs typeface="Arial"/>
                <a:sym typeface="Arial"/>
              </a:rPr>
              <a:t>t </a:t>
            </a:r>
            <a:r>
              <a:rPr lang="en" sz="1100" b="1">
                <a:solidFill>
                  <a:srgbClr val="000000"/>
                </a:solidFill>
                <a:latin typeface="Arial"/>
                <a:ea typeface="Arial"/>
                <a:cs typeface="Arial"/>
                <a:sym typeface="Arial"/>
              </a:rPr>
              <a:t>trauma    </a:t>
            </a:r>
            <a:endParaRPr sz="1100" b="1">
              <a:solidFill>
                <a:srgbClr val="000000"/>
              </a:solidFill>
              <a:latin typeface="Arial"/>
              <a:ea typeface="Arial"/>
              <a:cs typeface="Arial"/>
              <a:sym typeface="Arial"/>
            </a:endParaRPr>
          </a:p>
          <a:p>
            <a:pPr marL="0" lvl="0" indent="0" algn="r">
              <a:spcBef>
                <a:spcPts val="1600"/>
              </a:spcBef>
              <a:spcAft>
                <a:spcPts val="1600"/>
              </a:spcAft>
              <a:buNone/>
            </a:pPr>
            <a:r>
              <a:rPr lang="en" sz="600" b="1">
                <a:latin typeface="Arial"/>
                <a:ea typeface="Arial"/>
                <a:cs typeface="Arial"/>
                <a:sym typeface="Arial"/>
              </a:rPr>
              <a:t>http://codes.findlaw.com/co/title-22-education/co-rev-st-sect-22-7-604-5.html</a:t>
            </a:r>
            <a:endParaRPr sz="1100" b="1">
              <a:solidFill>
                <a:srgbClr val="000000"/>
              </a:solidFill>
              <a:latin typeface="Arial"/>
              <a:ea typeface="Arial"/>
              <a:cs typeface="Arial"/>
              <a:sym typeface="Arial"/>
            </a:endParaRPr>
          </a:p>
        </p:txBody>
      </p:sp>
      <p:pic>
        <p:nvPicPr>
          <p:cNvPr id="366" name="Shape 366"/>
          <p:cNvPicPr preferRelativeResize="0"/>
          <p:nvPr/>
        </p:nvPicPr>
        <p:blipFill>
          <a:blip r:embed="rId3">
            <a:alphaModFix amt="17000"/>
          </a:blip>
          <a:stretch>
            <a:fillRect/>
          </a:stretch>
        </p:blipFill>
        <p:spPr>
          <a:xfrm>
            <a:off x="1865775" y="789925"/>
            <a:ext cx="5145050" cy="3436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Impact of Alternative Schools</a:t>
            </a:r>
            <a:endParaRPr/>
          </a:p>
        </p:txBody>
      </p:sp>
      <p:sp>
        <p:nvSpPr>
          <p:cNvPr id="372" name="Shape 37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378" name="Shape 378"/>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b="1">
                <a:latin typeface="Arial"/>
                <a:ea typeface="Arial"/>
                <a:cs typeface="Arial"/>
                <a:sym typeface="Arial"/>
              </a:rPr>
              <a:t>Arizona Graduation Rate: 77%</a:t>
            </a:r>
            <a:endParaRPr sz="2400" b="1">
              <a:latin typeface="Arial"/>
              <a:ea typeface="Arial"/>
              <a:cs typeface="Arial"/>
              <a:sym typeface="Arial"/>
            </a:endParaRPr>
          </a:p>
          <a:p>
            <a:pPr marL="0" lvl="0" indent="0">
              <a:spcBef>
                <a:spcPts val="1600"/>
              </a:spcBef>
              <a:spcAft>
                <a:spcPts val="0"/>
              </a:spcAft>
              <a:buNone/>
            </a:pPr>
            <a:endParaRPr sz="2400" b="1">
              <a:latin typeface="Arial"/>
              <a:ea typeface="Arial"/>
              <a:cs typeface="Arial"/>
              <a:sym typeface="Arial"/>
            </a:endParaRPr>
          </a:p>
          <a:p>
            <a:pPr marL="0" lvl="0" indent="0" rtl="0">
              <a:spcBef>
                <a:spcPts val="1600"/>
              </a:spcBef>
              <a:spcAft>
                <a:spcPts val="1600"/>
              </a:spcAft>
              <a:buNone/>
            </a:pPr>
            <a:endParaRPr sz="2400" b="1">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384" name="Shape 384"/>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indent="0">
              <a:buNone/>
            </a:pPr>
            <a:r>
              <a:rPr lang="en-US" sz="2400" b="1" dirty="0">
                <a:latin typeface="Arial"/>
                <a:ea typeface="Arial"/>
                <a:cs typeface="Arial"/>
                <a:sym typeface="Arial"/>
              </a:rPr>
              <a:t>Arizona Graduation Rate: 77</a:t>
            </a:r>
            <a:r>
              <a:rPr lang="en-US" sz="2400" b="1" dirty="0" smtClean="0">
                <a:latin typeface="Arial"/>
                <a:ea typeface="Arial"/>
                <a:cs typeface="Arial"/>
                <a:sym typeface="Arial"/>
              </a:rPr>
              <a:t>%</a:t>
            </a:r>
          </a:p>
          <a:p>
            <a:pPr marL="0" indent="0">
              <a:buNone/>
            </a:pPr>
            <a:endParaRPr lang="en-US" sz="2400" b="1" dirty="0">
              <a:latin typeface="Arial"/>
              <a:ea typeface="Arial"/>
              <a:cs typeface="Arial"/>
              <a:sym typeface="Arial"/>
            </a:endParaRPr>
          </a:p>
          <a:p>
            <a:pPr marL="0" indent="0">
              <a:buNone/>
            </a:pPr>
            <a:endParaRPr lang="en-US" sz="2400" b="1" dirty="0">
              <a:latin typeface="Arial"/>
              <a:ea typeface="Arial"/>
              <a:cs typeface="Arial"/>
              <a:sym typeface="Arial"/>
            </a:endParaRPr>
          </a:p>
          <a:p>
            <a:pPr marL="0" lvl="0" indent="0" rtl="0">
              <a:spcBef>
                <a:spcPts val="0"/>
              </a:spcBef>
              <a:spcAft>
                <a:spcPts val="0"/>
              </a:spcAft>
              <a:buNone/>
            </a:pPr>
            <a:r>
              <a:rPr lang="en" sz="2400" b="1" dirty="0" smtClean="0">
                <a:latin typeface="Arial"/>
                <a:ea typeface="Arial"/>
                <a:cs typeface="Arial"/>
                <a:sym typeface="Arial"/>
              </a:rPr>
              <a:t>Approximately </a:t>
            </a:r>
            <a:r>
              <a:rPr lang="en" sz="2400" b="1" dirty="0">
                <a:latin typeface="Arial"/>
                <a:ea typeface="Arial"/>
                <a:cs typeface="Arial"/>
                <a:sym typeface="Arial"/>
              </a:rPr>
              <a:t>330,000 High School Students</a:t>
            </a:r>
            <a:endParaRPr sz="2400" b="1" dirty="0">
              <a:latin typeface="Arial"/>
              <a:ea typeface="Arial"/>
              <a:cs typeface="Arial"/>
              <a:sym typeface="Arial"/>
            </a:endParaRPr>
          </a:p>
          <a:p>
            <a:pPr marL="0" lvl="0" indent="0" rtl="0">
              <a:spcBef>
                <a:spcPts val="1600"/>
              </a:spcBef>
              <a:spcAft>
                <a:spcPts val="0"/>
              </a:spcAft>
              <a:buNone/>
            </a:pPr>
            <a:endParaRPr sz="2400" b="1" dirty="0">
              <a:latin typeface="Arial"/>
              <a:ea typeface="Arial"/>
              <a:cs typeface="Arial"/>
              <a:sym typeface="Arial"/>
            </a:endParaRPr>
          </a:p>
          <a:p>
            <a:pPr marL="0" lvl="0" indent="0" rtl="0">
              <a:spcBef>
                <a:spcPts val="1600"/>
              </a:spcBef>
              <a:spcAft>
                <a:spcPts val="0"/>
              </a:spcAft>
              <a:buNone/>
            </a:pPr>
            <a:endParaRPr sz="2400" b="1" dirty="0">
              <a:latin typeface="Arial"/>
              <a:ea typeface="Arial"/>
              <a:cs typeface="Arial"/>
              <a:sym typeface="Arial"/>
            </a:endParaRPr>
          </a:p>
          <a:p>
            <a:pPr marL="0" lvl="0" indent="0" rtl="0">
              <a:spcBef>
                <a:spcPts val="1600"/>
              </a:spcBef>
              <a:spcAft>
                <a:spcPts val="0"/>
              </a:spcAft>
              <a:buNone/>
            </a:pPr>
            <a:endParaRPr sz="2400" b="1" dirty="0">
              <a:latin typeface="Arial"/>
              <a:ea typeface="Arial"/>
              <a:cs typeface="Arial"/>
              <a:sym typeface="Arial"/>
            </a:endParaRPr>
          </a:p>
          <a:p>
            <a:pPr marL="0" lvl="0" indent="0" rtl="0">
              <a:spcBef>
                <a:spcPts val="1600"/>
              </a:spcBef>
              <a:spcAft>
                <a:spcPts val="1600"/>
              </a:spcAft>
              <a:buNone/>
            </a:pPr>
            <a:endParaRPr sz="2400" b="1"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390" name="Shape 390"/>
          <p:cNvSpPr txBox="1">
            <a:spLocks noGrp="1"/>
          </p:cNvSpPr>
          <p:nvPr>
            <p:ph type="body" idx="1"/>
          </p:nvPr>
        </p:nvSpPr>
        <p:spPr>
          <a:xfrm>
            <a:off x="1303800" y="1640525"/>
            <a:ext cx="7030500" cy="2891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600">
              <a:latin typeface="Arial"/>
              <a:ea typeface="Arial"/>
              <a:cs typeface="Arial"/>
              <a:sym typeface="Arial"/>
            </a:endParaRPr>
          </a:p>
          <a:p>
            <a:pPr marL="0" lvl="0" indent="0" algn="ctr" rtl="0">
              <a:spcBef>
                <a:spcPts val="1600"/>
              </a:spcBef>
              <a:spcAft>
                <a:spcPts val="0"/>
              </a:spcAft>
              <a:buNone/>
            </a:pPr>
            <a:r>
              <a:rPr lang="en" sz="3000" b="1">
                <a:latin typeface="Arial"/>
                <a:ea typeface="Arial"/>
                <a:cs typeface="Arial"/>
                <a:sym typeface="Arial"/>
              </a:rPr>
              <a:t>    </a:t>
            </a:r>
            <a:r>
              <a:rPr lang="en" sz="3000" b="1">
                <a:solidFill>
                  <a:srgbClr val="20124D"/>
                </a:solidFill>
                <a:latin typeface="Arial"/>
                <a:ea typeface="Arial"/>
                <a:cs typeface="Arial"/>
                <a:sym typeface="Arial"/>
              </a:rPr>
              <a:t>Nearly 23% or </a:t>
            </a:r>
            <a:r>
              <a:rPr lang="en" sz="4800" b="1">
                <a:solidFill>
                  <a:srgbClr val="20124D"/>
                </a:solidFill>
                <a:latin typeface="Arial"/>
                <a:ea typeface="Arial"/>
                <a:cs typeface="Arial"/>
                <a:sym typeface="Arial"/>
              </a:rPr>
              <a:t>76,000</a:t>
            </a:r>
            <a:r>
              <a:rPr lang="en" sz="3000" b="1">
                <a:solidFill>
                  <a:srgbClr val="20124D"/>
                </a:solidFill>
                <a:latin typeface="Arial"/>
                <a:ea typeface="Arial"/>
                <a:cs typeface="Arial"/>
                <a:sym typeface="Arial"/>
              </a:rPr>
              <a:t> of those students will not graduate with their cohort year.</a:t>
            </a:r>
            <a:endParaRPr sz="3000" b="1">
              <a:solidFill>
                <a:srgbClr val="20124D"/>
              </a:solidFill>
              <a:latin typeface="Arial"/>
              <a:ea typeface="Arial"/>
              <a:cs typeface="Arial"/>
              <a:sym typeface="Arial"/>
            </a:endParaRPr>
          </a:p>
          <a:p>
            <a:pPr marL="0" lvl="0" indent="0" rtl="0">
              <a:spcBef>
                <a:spcPts val="1600"/>
              </a:spcBef>
              <a:spcAft>
                <a:spcPts val="0"/>
              </a:spcAft>
              <a:buNone/>
            </a:pPr>
            <a:endParaRPr sz="2400" b="1">
              <a:latin typeface="Arial"/>
              <a:ea typeface="Arial"/>
              <a:cs typeface="Arial"/>
              <a:sym typeface="Arial"/>
            </a:endParaRPr>
          </a:p>
          <a:p>
            <a:pPr marL="0" lvl="0" indent="0" rtl="0">
              <a:spcBef>
                <a:spcPts val="1600"/>
              </a:spcBef>
              <a:spcAft>
                <a:spcPts val="1600"/>
              </a:spcAft>
              <a:buNone/>
            </a:pPr>
            <a:endParaRPr sz="2400" b="1">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1303800" y="598575"/>
            <a:ext cx="7030500" cy="653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Arizona Revised Statute</a:t>
            </a:r>
            <a:endParaRPr/>
          </a:p>
        </p:txBody>
      </p:sp>
      <p:sp>
        <p:nvSpPr>
          <p:cNvPr id="284" name="Shape 284"/>
          <p:cNvSpPr txBox="1">
            <a:spLocks noGrp="1"/>
          </p:cNvSpPr>
          <p:nvPr>
            <p:ph type="body" idx="1"/>
          </p:nvPr>
        </p:nvSpPr>
        <p:spPr>
          <a:xfrm>
            <a:off x="1303800" y="1252275"/>
            <a:ext cx="7030500" cy="327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ARS 15-821 … states that, all schools shall admit children who are between the ages of six and </a:t>
            </a:r>
            <a:r>
              <a:rPr lang="en" sz="1800" b="1"/>
              <a:t>twenty-one years</a:t>
            </a:r>
            <a:r>
              <a:rPr lang="en" sz="1800"/>
              <a:t>, who reside in the school district and who meet the requirements for enrollment in one of the grades or programs offered in the school…</a:t>
            </a:r>
            <a:endParaRPr sz="1800"/>
          </a:p>
          <a:p>
            <a:pPr marL="0" lvl="0" indent="0">
              <a:spcBef>
                <a:spcPts val="1600"/>
              </a:spcBef>
              <a:spcAft>
                <a:spcPts val="0"/>
              </a:spcAft>
              <a:buNone/>
            </a:pPr>
            <a:endParaRPr sz="2400"/>
          </a:p>
          <a:p>
            <a:pPr marL="0" lvl="0" indent="0" algn="ctr">
              <a:spcBef>
                <a:spcPts val="1600"/>
              </a:spcBef>
              <a:spcAft>
                <a:spcPts val="0"/>
              </a:spcAft>
              <a:buNone/>
            </a:pPr>
            <a:r>
              <a:rPr lang="en" sz="2400" b="1"/>
              <a:t>Alternative and accomodation schools are missioned to educate these youth.</a:t>
            </a:r>
            <a:endParaRPr sz="2400" b="1"/>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The Impact of Alternative Schools</a:t>
            </a:r>
            <a:endParaRPr/>
          </a:p>
        </p:txBody>
      </p:sp>
      <p:sp>
        <p:nvSpPr>
          <p:cNvPr id="396" name="Shape 396"/>
          <p:cNvSpPr txBox="1">
            <a:spLocks noGrp="1"/>
          </p:cNvSpPr>
          <p:nvPr>
            <p:ph type="body" idx="1"/>
          </p:nvPr>
        </p:nvSpPr>
        <p:spPr>
          <a:xfrm>
            <a:off x="1303800" y="1549475"/>
            <a:ext cx="7030500" cy="3002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b="1">
                <a:solidFill>
                  <a:srgbClr val="20124D"/>
                </a:solidFill>
                <a:latin typeface="Arial"/>
                <a:ea typeface="Arial"/>
                <a:cs typeface="Arial"/>
                <a:sym typeface="Arial"/>
              </a:rPr>
              <a:t>Because ARS 15-821 stipulates that students are eligible to earn a high school diploma through the age of 21, there are approximately...</a:t>
            </a:r>
            <a:endParaRPr sz="1800"/>
          </a:p>
          <a:p>
            <a:pPr marL="0" lvl="0" indent="0" algn="ctr">
              <a:spcBef>
                <a:spcPts val="1600"/>
              </a:spcBef>
              <a:spcAft>
                <a:spcPts val="0"/>
              </a:spcAft>
              <a:buNone/>
            </a:pPr>
            <a:r>
              <a:rPr lang="en" sz="4800"/>
              <a:t>304,000 </a:t>
            </a:r>
            <a:endParaRPr sz="4800"/>
          </a:p>
          <a:p>
            <a:pPr marL="0" lvl="0" indent="0" algn="ctr" rtl="0">
              <a:lnSpc>
                <a:spcPct val="100000"/>
              </a:lnSpc>
              <a:spcBef>
                <a:spcPts val="1600"/>
              </a:spcBef>
              <a:spcAft>
                <a:spcPts val="0"/>
              </a:spcAft>
              <a:buNone/>
            </a:pPr>
            <a:r>
              <a:rPr lang="en" sz="1800" b="1">
                <a:solidFill>
                  <a:srgbClr val="20124D"/>
                </a:solidFill>
                <a:latin typeface="Arial"/>
                <a:ea typeface="Arial"/>
                <a:cs typeface="Arial"/>
                <a:sym typeface="Arial"/>
              </a:rPr>
              <a:t>students who are eligible to earn a high school diploma, </a:t>
            </a:r>
            <a:endParaRPr sz="1800" b="1">
              <a:solidFill>
                <a:srgbClr val="20124D"/>
              </a:solidFill>
              <a:latin typeface="Arial"/>
              <a:ea typeface="Arial"/>
              <a:cs typeface="Arial"/>
              <a:sym typeface="Arial"/>
            </a:endParaRPr>
          </a:p>
          <a:p>
            <a:pPr marL="0" lvl="0" indent="0" algn="ctr" rtl="0">
              <a:lnSpc>
                <a:spcPct val="100000"/>
              </a:lnSpc>
              <a:spcBef>
                <a:spcPts val="0"/>
              </a:spcBef>
              <a:spcAft>
                <a:spcPts val="0"/>
              </a:spcAft>
              <a:buNone/>
            </a:pPr>
            <a:r>
              <a:rPr lang="en" sz="1800" b="1">
                <a:solidFill>
                  <a:srgbClr val="20124D"/>
                </a:solidFill>
                <a:latin typeface="Arial"/>
                <a:ea typeface="Arial"/>
                <a:cs typeface="Arial"/>
                <a:sym typeface="Arial"/>
              </a:rPr>
              <a:t>b</a:t>
            </a:r>
            <a:r>
              <a:rPr lang="en" sz="1800" b="1">
                <a:solidFill>
                  <a:srgbClr val="351C75"/>
                </a:solidFill>
                <a:latin typeface="Arial"/>
                <a:ea typeface="Arial"/>
                <a:cs typeface="Arial"/>
                <a:sym typeface="Arial"/>
              </a:rPr>
              <a:t>ut did not earn one with their cohorts</a:t>
            </a:r>
            <a:endParaRPr>
              <a:solidFill>
                <a:srgbClr val="351C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402" name="Shape 402"/>
          <p:cNvSpPr txBox="1">
            <a:spLocks noGrp="1"/>
          </p:cNvSpPr>
          <p:nvPr>
            <p:ph type="body" idx="1"/>
          </p:nvPr>
        </p:nvSpPr>
        <p:spPr>
          <a:xfrm>
            <a:off x="824025" y="1222750"/>
            <a:ext cx="7510200" cy="33090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sz="2400" b="1">
              <a:latin typeface="Arial"/>
              <a:ea typeface="Arial"/>
              <a:cs typeface="Arial"/>
              <a:sym typeface="Arial"/>
            </a:endParaRPr>
          </a:p>
        </p:txBody>
      </p:sp>
      <p:pic>
        <p:nvPicPr>
          <p:cNvPr id="403" name="Shape 403"/>
          <p:cNvPicPr preferRelativeResize="0"/>
          <p:nvPr/>
        </p:nvPicPr>
        <p:blipFill>
          <a:blip r:embed="rId3">
            <a:alphaModFix/>
          </a:blip>
          <a:stretch>
            <a:fillRect/>
          </a:stretch>
        </p:blipFill>
        <p:spPr>
          <a:xfrm>
            <a:off x="824025" y="1342000"/>
            <a:ext cx="7775024" cy="3189750"/>
          </a:xfrm>
          <a:prstGeom prst="rect">
            <a:avLst/>
          </a:prstGeom>
          <a:noFill/>
          <a:ln>
            <a:noFill/>
          </a:ln>
        </p:spPr>
      </p:pic>
      <p:sp>
        <p:nvSpPr>
          <p:cNvPr id="404" name="Shape 404"/>
          <p:cNvSpPr/>
          <p:nvPr/>
        </p:nvSpPr>
        <p:spPr>
          <a:xfrm>
            <a:off x="2312575" y="2837275"/>
            <a:ext cx="372000" cy="199200"/>
          </a:xfrm>
          <a:prstGeom prst="rightArrow">
            <a:avLst>
              <a:gd name="adj1" fmla="val 50000"/>
              <a:gd name="adj2" fmla="val 50000"/>
            </a:avLst>
          </a:prstGeom>
          <a:solidFill>
            <a:srgbClr val="FFFF00"/>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Shape 40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410" name="Shape 410"/>
          <p:cNvSpPr txBox="1">
            <a:spLocks noGrp="1"/>
          </p:cNvSpPr>
          <p:nvPr>
            <p:ph type="body" idx="1"/>
          </p:nvPr>
        </p:nvSpPr>
        <p:spPr>
          <a:xfrm>
            <a:off x="1303800" y="1452025"/>
            <a:ext cx="7030500" cy="32961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3000" b="1">
                <a:solidFill>
                  <a:srgbClr val="000000"/>
                </a:solidFill>
                <a:latin typeface="Arial"/>
                <a:ea typeface="Arial"/>
                <a:cs typeface="Arial"/>
                <a:sym typeface="Arial"/>
              </a:rPr>
              <a:t>Nearly 1 of every 10 young male high school dropouts was institutionalized on a given day in 2006-2007</a:t>
            </a:r>
            <a:endParaRPr sz="3000" b="1">
              <a:solidFill>
                <a:srgbClr val="000000"/>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r>
              <a:rPr lang="en" sz="1100">
                <a:solidFill>
                  <a:srgbClr val="000000"/>
                </a:solidFill>
                <a:latin typeface="Arial"/>
                <a:ea typeface="Arial"/>
                <a:cs typeface="Arial"/>
                <a:sym typeface="Arial"/>
              </a:rPr>
              <a:t>Source: Center for Labor Market Studies, Northeastern University</a:t>
            </a:r>
            <a:endParaRPr sz="1100">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The Impact of Alternative Schools</a:t>
            </a:r>
            <a:endParaRPr/>
          </a:p>
        </p:txBody>
      </p:sp>
      <p:sp>
        <p:nvSpPr>
          <p:cNvPr id="416" name="Shape 416"/>
          <p:cNvSpPr txBox="1">
            <a:spLocks noGrp="1"/>
          </p:cNvSpPr>
          <p:nvPr>
            <p:ph type="body" idx="1"/>
          </p:nvPr>
        </p:nvSpPr>
        <p:spPr>
          <a:xfrm>
            <a:off x="1303800" y="1461975"/>
            <a:ext cx="7030500" cy="3296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algn="ctr" rtl="0">
              <a:lnSpc>
                <a:spcPct val="150000"/>
              </a:lnSpc>
              <a:spcBef>
                <a:spcPts val="0"/>
              </a:spcBef>
              <a:spcAft>
                <a:spcPts val="0"/>
              </a:spcAft>
              <a:buNone/>
            </a:pPr>
            <a:r>
              <a:rPr lang="en" sz="2000" b="1">
                <a:solidFill>
                  <a:srgbClr val="000000"/>
                </a:solidFill>
                <a:latin typeface="Arial"/>
                <a:ea typeface="Arial"/>
                <a:cs typeface="Arial"/>
                <a:sym typeface="Arial"/>
              </a:rPr>
              <a:t>The average Arizona high school dropout will cost taxpayers over $</a:t>
            </a:r>
            <a:r>
              <a:rPr lang="en" sz="2400" b="1">
                <a:solidFill>
                  <a:srgbClr val="000000"/>
                </a:solidFill>
                <a:latin typeface="Arial"/>
                <a:ea typeface="Arial"/>
                <a:cs typeface="Arial"/>
                <a:sym typeface="Arial"/>
              </a:rPr>
              <a:t>463,500</a:t>
            </a:r>
            <a:r>
              <a:rPr lang="en" sz="2000" b="1">
                <a:solidFill>
                  <a:srgbClr val="000000"/>
                </a:solidFill>
                <a:latin typeface="Arial"/>
                <a:ea typeface="Arial"/>
                <a:cs typeface="Arial"/>
                <a:sym typeface="Arial"/>
              </a:rPr>
              <a:t> in lower tax revenues, and increased public and private expenses for health, crime, and welfare</a:t>
            </a:r>
            <a:endParaRPr sz="2000" b="1">
              <a:solidFill>
                <a:srgbClr val="000000"/>
              </a:solidFill>
              <a:latin typeface="Arial"/>
              <a:ea typeface="Arial"/>
              <a:cs typeface="Arial"/>
              <a:sym typeface="Arial"/>
            </a:endParaRPr>
          </a:p>
          <a:p>
            <a:pPr marL="0" lvl="0" indent="0" rtl="0">
              <a:spcBef>
                <a:spcPts val="0"/>
              </a:spcBef>
              <a:spcAft>
                <a:spcPts val="0"/>
              </a:spcAft>
              <a:buNone/>
            </a:pPr>
            <a:endParaRPr sz="1800" b="1">
              <a:solidFill>
                <a:srgbClr val="000000"/>
              </a:solidFill>
              <a:latin typeface="Arial"/>
              <a:ea typeface="Arial"/>
              <a:cs typeface="Arial"/>
              <a:sym typeface="Arial"/>
            </a:endParaRPr>
          </a:p>
          <a:p>
            <a:pPr marL="0" lvl="0" indent="0" rtl="0">
              <a:spcBef>
                <a:spcPts val="0"/>
              </a:spcBef>
              <a:spcAft>
                <a:spcPts val="0"/>
              </a:spcAft>
              <a:buNone/>
            </a:pPr>
            <a:endParaRPr sz="1100">
              <a:solidFill>
                <a:srgbClr val="000000"/>
              </a:solidFill>
              <a:latin typeface="Arial"/>
              <a:ea typeface="Arial"/>
              <a:cs typeface="Arial"/>
              <a:sym typeface="Arial"/>
            </a:endParaRPr>
          </a:p>
          <a:p>
            <a:pPr marL="0" lvl="0" indent="0" rtl="0">
              <a:spcBef>
                <a:spcPts val="0"/>
              </a:spcBef>
              <a:spcAft>
                <a:spcPts val="0"/>
              </a:spcAft>
              <a:buNone/>
            </a:pPr>
            <a:r>
              <a:rPr lang="en" sz="1100">
                <a:solidFill>
                  <a:srgbClr val="000000"/>
                </a:solidFill>
                <a:latin typeface="Arial"/>
                <a:ea typeface="Arial"/>
                <a:cs typeface="Arial"/>
                <a:sym typeface="Arial"/>
              </a:rPr>
              <a:t>Source:  Arizona Mayors Education Roundtable</a:t>
            </a:r>
            <a:endParaRPr sz="1100">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Alternative Schools and Accountability</a:t>
            </a:r>
            <a:endParaRPr/>
          </a:p>
        </p:txBody>
      </p:sp>
      <p:sp>
        <p:nvSpPr>
          <p:cNvPr id="422" name="Shape 422"/>
          <p:cNvSpPr txBox="1">
            <a:spLocks noGrp="1"/>
          </p:cNvSpPr>
          <p:nvPr>
            <p:ph type="body" idx="1"/>
          </p:nvPr>
        </p:nvSpPr>
        <p:spPr>
          <a:xfrm>
            <a:off x="1303800" y="1315775"/>
            <a:ext cx="7030500" cy="3216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100">
              <a:solidFill>
                <a:srgbClr val="000000"/>
              </a:solidFill>
              <a:latin typeface="Arial"/>
              <a:ea typeface="Arial"/>
              <a:cs typeface="Arial"/>
              <a:sym typeface="Arial"/>
            </a:endParaRPr>
          </a:p>
          <a:p>
            <a:pPr marL="0" lvl="0" indent="0" algn="ctr" rtl="0">
              <a:spcBef>
                <a:spcPts val="0"/>
              </a:spcBef>
              <a:spcAft>
                <a:spcPts val="1600"/>
              </a:spcAft>
              <a:buNone/>
            </a:pPr>
            <a:endParaRPr sz="3000" b="1">
              <a:solidFill>
                <a:srgbClr val="20124D"/>
              </a:solidFill>
              <a:latin typeface="Arial"/>
              <a:ea typeface="Arial"/>
              <a:cs typeface="Arial"/>
              <a:sym typeface="Arial"/>
            </a:endParaRPr>
          </a:p>
        </p:txBody>
      </p:sp>
      <p:pic>
        <p:nvPicPr>
          <p:cNvPr id="423" name="Shape 423"/>
          <p:cNvPicPr preferRelativeResize="0"/>
          <p:nvPr/>
        </p:nvPicPr>
        <p:blipFill>
          <a:blip r:embed="rId3">
            <a:alphaModFix/>
          </a:blip>
          <a:stretch>
            <a:fillRect/>
          </a:stretch>
        </p:blipFill>
        <p:spPr>
          <a:xfrm>
            <a:off x="1780750" y="1051078"/>
            <a:ext cx="5588025" cy="3826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Alternative Schools and Accountability</a:t>
            </a:r>
            <a:endParaRPr/>
          </a:p>
        </p:txBody>
      </p:sp>
      <p:sp>
        <p:nvSpPr>
          <p:cNvPr id="429" name="Shape 429"/>
          <p:cNvSpPr txBox="1">
            <a:spLocks noGrp="1"/>
          </p:cNvSpPr>
          <p:nvPr>
            <p:ph type="body" idx="1"/>
          </p:nvPr>
        </p:nvSpPr>
        <p:spPr>
          <a:xfrm>
            <a:off x="1303800" y="1393000"/>
            <a:ext cx="7030500" cy="313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100">
              <a:solidFill>
                <a:srgbClr val="000000"/>
              </a:solidFill>
              <a:latin typeface="Arial"/>
              <a:ea typeface="Arial"/>
              <a:cs typeface="Arial"/>
              <a:sym typeface="Arial"/>
            </a:endParaRPr>
          </a:p>
          <a:p>
            <a:pPr marL="0" lvl="0" indent="0" rtl="0">
              <a:spcBef>
                <a:spcPts val="0"/>
              </a:spcBef>
              <a:spcAft>
                <a:spcPts val="1600"/>
              </a:spcAft>
              <a:buNone/>
            </a:pPr>
            <a:r>
              <a:rPr lang="en" sz="1800" b="1">
                <a:solidFill>
                  <a:srgbClr val="20124D"/>
                </a:solidFill>
                <a:latin typeface="Arial"/>
                <a:ea typeface="Arial"/>
                <a:cs typeface="Arial"/>
                <a:sym typeface="Arial"/>
              </a:rPr>
              <a:t>ESSA dictates that states must:</a:t>
            </a:r>
            <a:endParaRPr sz="1800" b="1">
              <a:solidFill>
                <a:srgbClr val="20124D"/>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Alternative Schools and Accountability</a:t>
            </a:r>
            <a:endParaRPr/>
          </a:p>
        </p:txBody>
      </p:sp>
      <p:sp>
        <p:nvSpPr>
          <p:cNvPr id="435" name="Shape 435"/>
          <p:cNvSpPr txBox="1">
            <a:spLocks noGrp="1"/>
          </p:cNvSpPr>
          <p:nvPr>
            <p:ph type="body" idx="1"/>
          </p:nvPr>
        </p:nvSpPr>
        <p:spPr>
          <a:xfrm>
            <a:off x="1303800" y="1393000"/>
            <a:ext cx="7030500" cy="3138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100">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20124D"/>
                </a:solidFill>
                <a:latin typeface="Arial"/>
                <a:ea typeface="Arial"/>
                <a:cs typeface="Arial"/>
                <a:sym typeface="Arial"/>
              </a:rPr>
              <a:t>ESSA dictates that states must:</a:t>
            </a:r>
            <a:endParaRPr sz="1800" b="1">
              <a:solidFill>
                <a:srgbClr val="20124D"/>
              </a:solidFill>
              <a:latin typeface="Arial"/>
              <a:ea typeface="Arial"/>
              <a:cs typeface="Arial"/>
              <a:sym typeface="Arial"/>
            </a:endParaRPr>
          </a:p>
          <a:p>
            <a:pPr marL="457200" lvl="0" indent="-330200" rtl="0">
              <a:spcBef>
                <a:spcPts val="1600"/>
              </a:spcBef>
              <a:spcAft>
                <a:spcPts val="0"/>
              </a:spcAft>
              <a:buClr>
                <a:srgbClr val="20124D"/>
              </a:buClr>
              <a:buSzPts val="1600"/>
              <a:buFont typeface="Arial"/>
              <a:buChar char="●"/>
            </a:pPr>
            <a:r>
              <a:rPr lang="en" sz="1600" b="1">
                <a:solidFill>
                  <a:srgbClr val="20124D"/>
                </a:solidFill>
                <a:latin typeface="Arial"/>
                <a:ea typeface="Arial"/>
                <a:cs typeface="Arial"/>
                <a:sym typeface="Arial"/>
              </a:rPr>
              <a:t>Set long-term goals</a:t>
            </a:r>
            <a:endParaRPr sz="1600" b="1">
              <a:solidFill>
                <a:srgbClr val="20124D"/>
              </a:solidFill>
              <a:latin typeface="Arial"/>
              <a:ea typeface="Arial"/>
              <a:cs typeface="Arial"/>
              <a:sym typeface="Arial"/>
            </a:endParaRPr>
          </a:p>
          <a:p>
            <a:pPr marL="0" lvl="0" indent="0" rtl="0">
              <a:spcBef>
                <a:spcPts val="0"/>
              </a:spcBef>
              <a:spcAft>
                <a:spcPts val="0"/>
              </a:spcAft>
              <a:buNone/>
            </a:pPr>
            <a:r>
              <a:rPr lang="en" sz="1600" b="1">
                <a:solidFill>
                  <a:srgbClr val="20124D"/>
                </a:solidFill>
                <a:latin typeface="Arial"/>
                <a:ea typeface="Arial"/>
                <a:cs typeface="Arial"/>
                <a:sym typeface="Arial"/>
              </a:rPr>
              <a:t>                                 </a:t>
            </a:r>
            <a:endParaRPr sz="1600" b="1">
              <a:solidFill>
                <a:srgbClr val="20124D"/>
              </a:solidFill>
              <a:latin typeface="Arial"/>
              <a:ea typeface="Arial"/>
              <a:cs typeface="Arial"/>
              <a:sym typeface="Arial"/>
            </a:endParaRPr>
          </a:p>
          <a:p>
            <a:pPr marL="457200" lvl="0" indent="-330200" rtl="0">
              <a:spcBef>
                <a:spcPts val="0"/>
              </a:spcBef>
              <a:spcAft>
                <a:spcPts val="0"/>
              </a:spcAft>
              <a:buClr>
                <a:srgbClr val="20124D"/>
              </a:buClr>
              <a:buSzPts val="1600"/>
              <a:buFont typeface="Arial"/>
              <a:buChar char="●"/>
            </a:pPr>
            <a:r>
              <a:rPr lang="en" sz="1600" b="1">
                <a:solidFill>
                  <a:srgbClr val="20124D"/>
                </a:solidFill>
                <a:latin typeface="Arial"/>
                <a:ea typeface="Arial"/>
                <a:cs typeface="Arial"/>
                <a:sym typeface="Arial"/>
              </a:rPr>
              <a:t>Develop accountability systems aligned with those goals</a:t>
            </a:r>
            <a:endParaRPr sz="1600" b="1">
              <a:solidFill>
                <a:srgbClr val="20124D"/>
              </a:solidFill>
              <a:latin typeface="Arial"/>
              <a:ea typeface="Arial"/>
              <a:cs typeface="Arial"/>
              <a:sym typeface="Arial"/>
            </a:endParaRPr>
          </a:p>
          <a:p>
            <a:pPr marL="0" lvl="0" indent="0" rtl="0">
              <a:spcBef>
                <a:spcPts val="0"/>
              </a:spcBef>
              <a:spcAft>
                <a:spcPts val="0"/>
              </a:spcAft>
              <a:buNone/>
            </a:pPr>
            <a:endParaRPr sz="1600" b="1">
              <a:solidFill>
                <a:srgbClr val="20124D"/>
              </a:solidFill>
              <a:latin typeface="Arial"/>
              <a:ea typeface="Arial"/>
              <a:cs typeface="Arial"/>
              <a:sym typeface="Arial"/>
            </a:endParaRPr>
          </a:p>
          <a:p>
            <a:pPr marL="457200" lvl="0" indent="-330200" rtl="0">
              <a:spcBef>
                <a:spcPts val="0"/>
              </a:spcBef>
              <a:spcAft>
                <a:spcPts val="0"/>
              </a:spcAft>
              <a:buClr>
                <a:srgbClr val="9900FF"/>
              </a:buClr>
              <a:buSzPts val="1600"/>
              <a:buFont typeface="Arial"/>
              <a:buChar char="●"/>
            </a:pPr>
            <a:r>
              <a:rPr lang="en" sz="1600" b="1">
                <a:solidFill>
                  <a:srgbClr val="9900FF"/>
                </a:solidFill>
                <a:latin typeface="Arial"/>
                <a:ea typeface="Arial"/>
                <a:cs typeface="Arial"/>
                <a:sym typeface="Arial"/>
              </a:rPr>
              <a:t>Meaningfully differentiate between schools based upon those indicators for the purpose of continuous improvement</a:t>
            </a:r>
            <a:br>
              <a:rPr lang="en" sz="1600" b="1">
                <a:solidFill>
                  <a:srgbClr val="9900FF"/>
                </a:solidFill>
                <a:latin typeface="Arial"/>
                <a:ea typeface="Arial"/>
                <a:cs typeface="Arial"/>
                <a:sym typeface="Arial"/>
              </a:rPr>
            </a:br>
            <a:endParaRPr sz="1600" b="1">
              <a:solidFill>
                <a:srgbClr val="9900FF"/>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Alternative Schools and Accountability</a:t>
            </a:r>
            <a:endParaRPr/>
          </a:p>
        </p:txBody>
      </p:sp>
      <p:sp>
        <p:nvSpPr>
          <p:cNvPr id="441" name="Shape 441"/>
          <p:cNvSpPr txBox="1">
            <a:spLocks noGrp="1"/>
          </p:cNvSpPr>
          <p:nvPr>
            <p:ph type="body" idx="1"/>
          </p:nvPr>
        </p:nvSpPr>
        <p:spPr>
          <a:xfrm>
            <a:off x="1303800" y="1203950"/>
            <a:ext cx="7030500" cy="3327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100">
              <a:solidFill>
                <a:srgbClr val="000000"/>
              </a:solidFill>
              <a:latin typeface="Arial"/>
              <a:ea typeface="Arial"/>
              <a:cs typeface="Arial"/>
              <a:sym typeface="Arial"/>
            </a:endParaRPr>
          </a:p>
          <a:p>
            <a:pPr marL="0" lvl="0" indent="0" rtl="0">
              <a:spcBef>
                <a:spcPts val="0"/>
              </a:spcBef>
              <a:spcAft>
                <a:spcPts val="0"/>
              </a:spcAft>
              <a:buNone/>
            </a:pPr>
            <a:r>
              <a:rPr lang="en" sz="1800" b="1">
                <a:solidFill>
                  <a:srgbClr val="20124D"/>
                </a:solidFill>
                <a:latin typeface="Calibri"/>
                <a:ea typeface="Calibri"/>
                <a:cs typeface="Calibri"/>
                <a:sym typeface="Calibri"/>
              </a:rPr>
              <a:t>How to avoid over-identification of alternative schools under ESSA?</a:t>
            </a:r>
            <a:endParaRPr sz="1000" b="1">
              <a:solidFill>
                <a:srgbClr val="20124D"/>
              </a:solidFill>
              <a:latin typeface="Arial"/>
              <a:ea typeface="Arial"/>
              <a:cs typeface="Arial"/>
              <a:sym typeface="Arial"/>
            </a:endParaRPr>
          </a:p>
          <a:p>
            <a:pPr marL="457200" lvl="0" indent="-317500">
              <a:spcBef>
                <a:spcPts val="1600"/>
              </a:spcBef>
              <a:spcAft>
                <a:spcPts val="0"/>
              </a:spcAft>
              <a:buClr>
                <a:srgbClr val="20124D"/>
              </a:buClr>
              <a:buSzPts val="1400"/>
              <a:buFont typeface="Arial"/>
              <a:buChar char="●"/>
            </a:pPr>
            <a:r>
              <a:rPr lang="en" sz="1400" b="1">
                <a:solidFill>
                  <a:srgbClr val="20124D"/>
                </a:solidFill>
                <a:latin typeface="Arial"/>
                <a:ea typeface="Arial"/>
                <a:cs typeface="Arial"/>
                <a:sym typeface="Arial"/>
              </a:rPr>
              <a:t>6% percent of all high schools are alternative, 30% percent of identified schools are alternative</a:t>
            </a:r>
            <a:endParaRPr sz="1400" b="1">
              <a:solidFill>
                <a:srgbClr val="20124D"/>
              </a:solidFill>
              <a:latin typeface="Arial"/>
              <a:ea typeface="Arial"/>
              <a:cs typeface="Arial"/>
              <a:sym typeface="Arial"/>
            </a:endParaRPr>
          </a:p>
          <a:p>
            <a:pPr marL="457200" lvl="0" indent="-317500">
              <a:spcBef>
                <a:spcPts val="1000"/>
              </a:spcBef>
              <a:spcAft>
                <a:spcPts val="0"/>
              </a:spcAft>
              <a:buClr>
                <a:srgbClr val="20124D"/>
              </a:buClr>
              <a:buSzPts val="1400"/>
              <a:buFont typeface="Arial"/>
              <a:buChar char="●"/>
            </a:pPr>
            <a:r>
              <a:rPr lang="en" sz="1400" b="1">
                <a:solidFill>
                  <a:srgbClr val="20124D"/>
                </a:solidFill>
                <a:latin typeface="Arial"/>
                <a:ea typeface="Arial"/>
                <a:cs typeface="Arial"/>
                <a:sym typeface="Arial"/>
              </a:rPr>
              <a:t>12% of all high schools would be identified, 60% of alternative schools would be identified</a:t>
            </a:r>
            <a:endParaRPr sz="1400" b="1">
              <a:solidFill>
                <a:srgbClr val="20124D"/>
              </a:solidFill>
              <a:latin typeface="Arial"/>
              <a:ea typeface="Arial"/>
              <a:cs typeface="Arial"/>
              <a:sym typeface="Arial"/>
            </a:endParaRPr>
          </a:p>
          <a:p>
            <a:pPr marL="457200" lvl="0" indent="-292100">
              <a:spcBef>
                <a:spcPts val="1000"/>
              </a:spcBef>
              <a:spcAft>
                <a:spcPts val="0"/>
              </a:spcAft>
              <a:buSzPts val="1000"/>
              <a:buFont typeface="Arial"/>
              <a:buChar char="●"/>
            </a:pPr>
            <a:r>
              <a:rPr lang="en" sz="1000" b="1">
                <a:solidFill>
                  <a:srgbClr val="20124D"/>
                </a:solidFill>
                <a:latin typeface="Arial"/>
                <a:ea typeface="Arial"/>
                <a:cs typeface="Arial"/>
                <a:sym typeface="Arial"/>
              </a:rPr>
              <a:t>Source: 2017 Building a Grad Nation Report, </a:t>
            </a:r>
            <a:r>
              <a:rPr lang="en" sz="1000" b="1" u="sng">
                <a:solidFill>
                  <a:schemeClr val="hlink"/>
                </a:solidFill>
                <a:latin typeface="Arial"/>
                <a:ea typeface="Arial"/>
                <a:cs typeface="Arial"/>
                <a:sym typeface="Arial"/>
                <a:hlinkClick r:id="rId3"/>
              </a:rPr>
              <a:t>http://gradnation.americaspromise.org/report/2017-building-grad-nation-report</a:t>
            </a:r>
            <a:endParaRPr sz="1000" b="1">
              <a:solidFill>
                <a:srgbClr val="20124D"/>
              </a:solidFill>
              <a:latin typeface="Arial"/>
              <a:ea typeface="Arial"/>
              <a:cs typeface="Arial"/>
              <a:sym typeface="Arial"/>
            </a:endParaRPr>
          </a:p>
          <a:p>
            <a:pPr marL="457200" lvl="0" indent="-317500" rtl="0">
              <a:spcBef>
                <a:spcPts val="1000"/>
              </a:spcBef>
              <a:spcAft>
                <a:spcPts val="0"/>
              </a:spcAft>
              <a:buClr>
                <a:srgbClr val="CC0000"/>
              </a:buClr>
              <a:buSzPts val="1400"/>
              <a:buFont typeface="Arial"/>
              <a:buChar char="●"/>
            </a:pPr>
            <a:r>
              <a:rPr lang="en" sz="1400" b="1">
                <a:solidFill>
                  <a:srgbClr val="CC0000"/>
                </a:solidFill>
                <a:latin typeface="Arial"/>
                <a:ea typeface="Arial"/>
                <a:cs typeface="Arial"/>
                <a:sym typeface="Arial"/>
              </a:rPr>
              <a:t>Over-identification: bad schools or bad metrics?</a:t>
            </a:r>
            <a:endParaRPr sz="1400" b="1">
              <a:solidFill>
                <a:srgbClr val="CC0000"/>
              </a:solidFill>
              <a:latin typeface="Arial"/>
              <a:ea typeface="Arial"/>
              <a:cs typeface="Arial"/>
              <a:sym typeface="Arial"/>
            </a:endParaRPr>
          </a:p>
          <a:p>
            <a:pPr marL="0" lvl="0" indent="0">
              <a:spcBef>
                <a:spcPts val="1000"/>
              </a:spcBef>
              <a:spcAft>
                <a:spcPts val="1600"/>
              </a:spcAft>
              <a:buNone/>
            </a:pPr>
            <a:r>
              <a:rPr lang="en" sz="1000" b="1">
                <a:solidFill>
                  <a:srgbClr val="20124D"/>
                </a:solidFill>
                <a:latin typeface="Courier New"/>
                <a:ea typeface="Courier New"/>
                <a:cs typeface="Courier New"/>
                <a:sym typeface="Courier New"/>
              </a:rPr>
              <a:t>American Youth Policy Forum; Deeds, 2017</a:t>
            </a:r>
            <a:r>
              <a:rPr lang="en" sz="1000" b="1">
                <a:solidFill>
                  <a:srgbClr val="20124D"/>
                </a:solidFill>
                <a:latin typeface="Arial"/>
                <a:ea typeface="Arial"/>
                <a:cs typeface="Arial"/>
                <a:sym typeface="Arial"/>
              </a:rPr>
              <a:t/>
            </a:r>
            <a:br>
              <a:rPr lang="en" sz="1000" b="1">
                <a:solidFill>
                  <a:srgbClr val="20124D"/>
                </a:solidFill>
                <a:latin typeface="Arial"/>
                <a:ea typeface="Arial"/>
                <a:cs typeface="Arial"/>
                <a:sym typeface="Arial"/>
              </a:rPr>
            </a:br>
            <a:endParaRPr sz="1000" b="1">
              <a:solidFill>
                <a:srgbClr val="20124D"/>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Shape 44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447" name="Shape 447"/>
          <p:cNvSpPr txBox="1">
            <a:spLocks noGrp="1"/>
          </p:cNvSpPr>
          <p:nvPr>
            <p:ph type="body" idx="1"/>
          </p:nvPr>
        </p:nvSpPr>
        <p:spPr>
          <a:xfrm>
            <a:off x="1303800" y="4400350"/>
            <a:ext cx="6573900" cy="3645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800">
                <a:latin typeface="Georgia"/>
                <a:ea typeface="Georgia"/>
                <a:cs typeface="Georgia"/>
                <a:sym typeface="Georgia"/>
              </a:rPr>
              <a:t>Jody Ernst, Ph.D.  Momentum Strategy &amp; Research</a:t>
            </a:r>
            <a:endParaRPr sz="800">
              <a:latin typeface="Georgia"/>
              <a:ea typeface="Georgia"/>
              <a:cs typeface="Georgia"/>
              <a:sym typeface="Georgia"/>
            </a:endParaRPr>
          </a:p>
        </p:txBody>
      </p:sp>
      <p:pic>
        <p:nvPicPr>
          <p:cNvPr id="448" name="Shape 448"/>
          <p:cNvPicPr preferRelativeResize="0"/>
          <p:nvPr/>
        </p:nvPicPr>
        <p:blipFill>
          <a:blip r:embed="rId3">
            <a:alphaModFix/>
          </a:blip>
          <a:stretch>
            <a:fillRect/>
          </a:stretch>
        </p:blipFill>
        <p:spPr>
          <a:xfrm>
            <a:off x="1177225" y="495150"/>
            <a:ext cx="7199775" cy="37985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Shape 45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200"/>
              <a:t>Every Student Succeeds: What does it mean to succeed and how much flexibility should we allow?</a:t>
            </a:r>
            <a:endParaRPr sz="2200"/>
          </a:p>
        </p:txBody>
      </p:sp>
      <p:sp>
        <p:nvSpPr>
          <p:cNvPr id="454" name="Shape 454"/>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American Youth Policy Forum defines success as: </a:t>
            </a:r>
            <a:endParaRPr sz="2400"/>
          </a:p>
          <a:p>
            <a:pPr marL="457200" lvl="0" indent="-381000" rtl="0">
              <a:spcBef>
                <a:spcPts val="1600"/>
              </a:spcBef>
              <a:spcAft>
                <a:spcPts val="0"/>
              </a:spcAft>
              <a:buSzPts val="2400"/>
              <a:buChar char="●"/>
            </a:pPr>
            <a:r>
              <a:rPr lang="en" sz="2400"/>
              <a:t>lifelong learner</a:t>
            </a:r>
            <a:endParaRPr sz="2400"/>
          </a:p>
          <a:p>
            <a:pPr marL="457200" lvl="0" indent="-381000" rtl="0">
              <a:spcBef>
                <a:spcPts val="0"/>
              </a:spcBef>
              <a:spcAft>
                <a:spcPts val="0"/>
              </a:spcAft>
              <a:buSzPts val="2400"/>
              <a:buChar char="●"/>
            </a:pPr>
            <a:r>
              <a:rPr lang="en" sz="2400"/>
              <a:t>family-sustaining wage</a:t>
            </a:r>
            <a:endParaRPr sz="2400"/>
          </a:p>
          <a:p>
            <a:pPr marL="457200" lvl="0" indent="-381000" rtl="0">
              <a:spcBef>
                <a:spcPts val="0"/>
              </a:spcBef>
              <a:spcAft>
                <a:spcPts val="0"/>
              </a:spcAft>
              <a:buSzPts val="2400"/>
              <a:buChar char="●"/>
            </a:pPr>
            <a:r>
              <a:rPr lang="en" sz="2400"/>
              <a:t>civically engaged</a:t>
            </a:r>
            <a:endParaRPr sz="2400"/>
          </a:p>
          <a:p>
            <a:pPr marL="0" lvl="0" indent="0" algn="ctr">
              <a:spcBef>
                <a:spcPts val="1600"/>
              </a:spcBef>
              <a:spcAft>
                <a:spcPts val="1600"/>
              </a:spcAft>
              <a:buNone/>
            </a:pPr>
            <a:r>
              <a:rPr lang="en" sz="2400" b="1">
                <a:solidFill>
                  <a:srgbClr val="073763"/>
                </a:solidFill>
                <a:latin typeface="Arial"/>
                <a:ea typeface="Arial"/>
                <a:cs typeface="Arial"/>
                <a:sym typeface="Arial"/>
              </a:rPr>
              <a:t>Does college and career readiness look the same for every student?</a:t>
            </a:r>
            <a:r>
              <a:rPr lang="en">
                <a:solidFill>
                  <a:srgbClr val="073763"/>
                </a:solidFill>
                <a:latin typeface="Arial"/>
                <a:ea typeface="Arial"/>
                <a:cs typeface="Arial"/>
                <a:sym typeface="Arial"/>
              </a:rPr>
              <a:t/>
            </a:r>
            <a:br>
              <a:rPr lang="en">
                <a:solidFill>
                  <a:srgbClr val="073763"/>
                </a:solidFill>
                <a:latin typeface="Arial"/>
                <a:ea typeface="Arial"/>
                <a:cs typeface="Arial"/>
                <a:sym typeface="Arial"/>
              </a:rPr>
            </a:br>
            <a:endParaRPr>
              <a:solidFill>
                <a:srgbClr val="07376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1303800" y="566875"/>
            <a:ext cx="7030500" cy="6696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Arizona Administrative Code</a:t>
            </a:r>
            <a:endParaRPr/>
          </a:p>
        </p:txBody>
      </p:sp>
      <p:sp>
        <p:nvSpPr>
          <p:cNvPr id="290" name="Shape 290"/>
          <p:cNvSpPr txBox="1">
            <a:spLocks noGrp="1"/>
          </p:cNvSpPr>
          <p:nvPr>
            <p:ph type="body" idx="1"/>
          </p:nvPr>
        </p:nvSpPr>
        <p:spPr>
          <a:xfrm>
            <a:off x="1303800" y="1315600"/>
            <a:ext cx="7030500" cy="321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000" b="1"/>
              <a:t>R7-2-302 Minimum Course of Study and Competency Requirements for Graduation from High School</a:t>
            </a:r>
            <a:endParaRPr sz="1000" b="1"/>
          </a:p>
          <a:p>
            <a:pPr marL="0" lvl="0" indent="0">
              <a:spcBef>
                <a:spcPts val="1600"/>
              </a:spcBef>
              <a:spcAft>
                <a:spcPts val="0"/>
              </a:spcAft>
              <a:buNone/>
            </a:pPr>
            <a:r>
              <a:rPr lang="en" sz="1200" b="1"/>
              <a:t>22 Credits to include:</a:t>
            </a:r>
            <a:endParaRPr sz="1200" b="1"/>
          </a:p>
          <a:p>
            <a:pPr marL="457200" lvl="0" indent="-304800">
              <a:spcBef>
                <a:spcPts val="1600"/>
              </a:spcBef>
              <a:spcAft>
                <a:spcPts val="0"/>
              </a:spcAft>
              <a:buSzPts val="1200"/>
              <a:buChar char="●"/>
            </a:pPr>
            <a:r>
              <a:rPr lang="en" sz="1200" b="1"/>
              <a:t>4 credits of English or English as a Second Language</a:t>
            </a:r>
            <a:endParaRPr sz="1200" b="1"/>
          </a:p>
          <a:p>
            <a:pPr marL="457200" lvl="0" indent="-304800">
              <a:spcBef>
                <a:spcPts val="0"/>
              </a:spcBef>
              <a:spcAft>
                <a:spcPts val="0"/>
              </a:spcAft>
              <a:buSzPts val="1200"/>
              <a:buChar char="●"/>
            </a:pPr>
            <a:r>
              <a:rPr lang="en" sz="1200" b="1"/>
              <a:t>3 credits of social studies </a:t>
            </a:r>
            <a:endParaRPr sz="1200" b="1"/>
          </a:p>
          <a:p>
            <a:pPr marL="457200" lvl="0" indent="-304800">
              <a:spcBef>
                <a:spcPts val="0"/>
              </a:spcBef>
              <a:spcAft>
                <a:spcPts val="0"/>
              </a:spcAft>
              <a:buSzPts val="1200"/>
              <a:buChar char="●"/>
            </a:pPr>
            <a:r>
              <a:rPr lang="en" sz="1200" b="1"/>
              <a:t>4 credits of mathematics to include Algebra, Geometry, Algebra II and one “significant” mathematics course</a:t>
            </a:r>
            <a:endParaRPr sz="1200" b="1"/>
          </a:p>
          <a:p>
            <a:pPr marL="457200" lvl="0" indent="-304800">
              <a:spcBef>
                <a:spcPts val="0"/>
              </a:spcBef>
              <a:spcAft>
                <a:spcPts val="0"/>
              </a:spcAft>
              <a:buSzPts val="1200"/>
              <a:buChar char="●"/>
            </a:pPr>
            <a:r>
              <a:rPr lang="en" sz="1200" b="1"/>
              <a:t>3 credits of science</a:t>
            </a:r>
            <a:endParaRPr sz="1200" b="1"/>
          </a:p>
          <a:p>
            <a:pPr marL="457200" lvl="0" indent="-304800">
              <a:spcBef>
                <a:spcPts val="0"/>
              </a:spcBef>
              <a:spcAft>
                <a:spcPts val="0"/>
              </a:spcAft>
              <a:buSzPts val="1200"/>
              <a:buChar char="●"/>
            </a:pPr>
            <a:r>
              <a:rPr lang="en" sz="1200" b="1"/>
              <a:t>1 credit of fine arts or career and technical education and vocational education</a:t>
            </a:r>
            <a:endParaRPr sz="1200" b="1"/>
          </a:p>
          <a:p>
            <a:pPr marL="457200" lvl="0" indent="-304800">
              <a:spcBef>
                <a:spcPts val="0"/>
              </a:spcBef>
              <a:spcAft>
                <a:spcPts val="0"/>
              </a:spcAft>
              <a:buSzPts val="1200"/>
              <a:buChar char="●"/>
            </a:pPr>
            <a:r>
              <a:rPr lang="en" sz="1200" b="1"/>
              <a:t>7 credits of additional courses </a:t>
            </a:r>
            <a:endParaRPr sz="12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Shape 459"/>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Arizona Alternative </a:t>
            </a:r>
            <a:endParaRPr/>
          </a:p>
          <a:p>
            <a:pPr marL="0" lvl="0" indent="0" algn="ctr">
              <a:spcBef>
                <a:spcPts val="0"/>
              </a:spcBef>
              <a:spcAft>
                <a:spcPts val="0"/>
              </a:spcAft>
              <a:buNone/>
            </a:pPr>
            <a:r>
              <a:rPr lang="en"/>
              <a:t>Accountability Model</a:t>
            </a:r>
            <a:endParaRPr/>
          </a:p>
        </p:txBody>
      </p:sp>
      <p:sp>
        <p:nvSpPr>
          <p:cNvPr id="460" name="Shape 460"/>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sz="2400"/>
              <a:t>Can you have both </a:t>
            </a:r>
            <a:r>
              <a:rPr lang="en" sz="2400" b="1"/>
              <a:t>rigor </a:t>
            </a:r>
            <a:r>
              <a:rPr lang="en" sz="2400"/>
              <a:t>and </a:t>
            </a:r>
            <a:r>
              <a:rPr lang="en" sz="2400" b="1"/>
              <a:t>flexibility</a:t>
            </a:r>
            <a:r>
              <a:rPr lang="en" sz="2400"/>
              <a:t>?</a:t>
            </a:r>
            <a:endParaRPr sz="2400"/>
          </a:p>
        </p:txBody>
      </p:sp>
      <p:pic>
        <p:nvPicPr>
          <p:cNvPr id="461" name="Shape 461"/>
          <p:cNvPicPr preferRelativeResize="0"/>
          <p:nvPr/>
        </p:nvPicPr>
        <p:blipFill>
          <a:blip r:embed="rId3">
            <a:alphaModFix/>
          </a:blip>
          <a:stretch>
            <a:fillRect/>
          </a:stretch>
        </p:blipFill>
        <p:spPr>
          <a:xfrm>
            <a:off x="5846850" y="2551200"/>
            <a:ext cx="1951625" cy="19516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Arizona Alternative </a:t>
            </a:r>
            <a:endParaRPr/>
          </a:p>
          <a:p>
            <a:pPr marL="0" lvl="0" indent="0" algn="ctr" rtl="0">
              <a:spcBef>
                <a:spcPts val="0"/>
              </a:spcBef>
              <a:spcAft>
                <a:spcPts val="0"/>
              </a:spcAft>
              <a:buNone/>
            </a:pPr>
            <a:r>
              <a:rPr lang="en"/>
              <a:t>Accountability Model</a:t>
            </a:r>
            <a:endParaRPr/>
          </a:p>
          <a:p>
            <a:pPr marL="0" lvl="0" indent="0">
              <a:spcBef>
                <a:spcPts val="0"/>
              </a:spcBef>
              <a:spcAft>
                <a:spcPts val="0"/>
              </a:spcAft>
              <a:buNone/>
            </a:pPr>
            <a:endParaRPr/>
          </a:p>
        </p:txBody>
      </p:sp>
      <p:sp>
        <p:nvSpPr>
          <p:cNvPr id="467" name="Shape 467"/>
          <p:cNvSpPr txBox="1">
            <a:spLocks noGrp="1"/>
          </p:cNvSpPr>
          <p:nvPr>
            <p:ph type="body" idx="1"/>
          </p:nvPr>
        </p:nvSpPr>
        <p:spPr>
          <a:xfrm>
            <a:off x="1303800" y="1839475"/>
            <a:ext cx="7030500" cy="26778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a:solidFill>
                  <a:srgbClr val="000000"/>
                </a:solidFill>
                <a:latin typeface="Arial"/>
                <a:ea typeface="Arial"/>
                <a:cs typeface="Arial"/>
                <a:sym typeface="Arial"/>
              </a:rPr>
              <a:t>Can you have both </a:t>
            </a:r>
            <a:r>
              <a:rPr lang="en" sz="2400" b="1">
                <a:solidFill>
                  <a:srgbClr val="000000"/>
                </a:solidFill>
                <a:latin typeface="Arial"/>
                <a:ea typeface="Arial"/>
                <a:cs typeface="Arial"/>
                <a:sym typeface="Arial"/>
              </a:rPr>
              <a:t>rigor </a:t>
            </a:r>
            <a:r>
              <a:rPr lang="en" sz="2400">
                <a:solidFill>
                  <a:srgbClr val="000000"/>
                </a:solidFill>
                <a:latin typeface="Arial"/>
                <a:ea typeface="Arial"/>
                <a:cs typeface="Arial"/>
                <a:sym typeface="Arial"/>
              </a:rPr>
              <a:t>and </a:t>
            </a:r>
            <a:r>
              <a:rPr lang="en" sz="2400" b="1">
                <a:solidFill>
                  <a:srgbClr val="000000"/>
                </a:solidFill>
                <a:latin typeface="Arial"/>
                <a:ea typeface="Arial"/>
                <a:cs typeface="Arial"/>
                <a:sym typeface="Arial"/>
              </a:rPr>
              <a:t>flexibility</a:t>
            </a:r>
            <a:r>
              <a:rPr lang="en" sz="2400">
                <a:solidFill>
                  <a:srgbClr val="000000"/>
                </a:solidFill>
                <a:latin typeface="Arial"/>
                <a:ea typeface="Arial"/>
                <a:cs typeface="Arial"/>
                <a:sym typeface="Arial"/>
              </a:rPr>
              <a:t>?  YES!!</a:t>
            </a:r>
            <a:endParaRPr sz="240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400">
              <a:solidFill>
                <a:srgbClr val="000000"/>
              </a:solidFill>
              <a:latin typeface="Arial"/>
              <a:ea typeface="Arial"/>
              <a:cs typeface="Arial"/>
              <a:sym typeface="Arial"/>
            </a:endParaRPr>
          </a:p>
          <a:p>
            <a:pPr marL="457200" lvl="0" indent="-342900" rtl="0">
              <a:lnSpc>
                <a:spcPct val="100000"/>
              </a:lnSpc>
              <a:spcBef>
                <a:spcPts val="0"/>
              </a:spcBef>
              <a:spcAft>
                <a:spcPts val="0"/>
              </a:spcAft>
              <a:buSzPts val="1800"/>
              <a:buChar char="●"/>
            </a:pPr>
            <a:r>
              <a:rPr lang="en" sz="1800"/>
              <a:t>Alternative pathway, same result</a:t>
            </a:r>
            <a:endParaRPr sz="800"/>
          </a:p>
          <a:p>
            <a:pPr marL="457200" lvl="0" indent="-342900" rtl="0">
              <a:lnSpc>
                <a:spcPct val="100000"/>
              </a:lnSpc>
              <a:spcBef>
                <a:spcPts val="0"/>
              </a:spcBef>
              <a:spcAft>
                <a:spcPts val="0"/>
              </a:spcAft>
              <a:buSzPts val="1800"/>
              <a:buChar char="●"/>
            </a:pPr>
            <a:r>
              <a:rPr lang="en" sz="1800"/>
              <a:t>Rigor and flexibility are not in conflict</a:t>
            </a:r>
            <a:endParaRPr sz="1800"/>
          </a:p>
          <a:p>
            <a:pPr marL="457200" lvl="0" indent="-342900" rtl="0">
              <a:lnSpc>
                <a:spcPct val="100000"/>
              </a:lnSpc>
              <a:spcBef>
                <a:spcPts val="0"/>
              </a:spcBef>
              <a:spcAft>
                <a:spcPts val="0"/>
              </a:spcAft>
              <a:buSzPts val="1800"/>
              <a:buChar char="●"/>
            </a:pPr>
            <a:r>
              <a:rPr lang="en" sz="1800"/>
              <a:t>Sufficiently nuanced approaches reflective of progress in alternative settings to ensure those settings are meeting their goals</a:t>
            </a:r>
            <a:endParaRPr sz="1800"/>
          </a:p>
          <a:p>
            <a:pPr marL="0" lvl="0" indent="0" rtl="0">
              <a:lnSpc>
                <a:spcPct val="100000"/>
              </a:lnSpc>
              <a:spcBef>
                <a:spcPts val="0"/>
              </a:spcBef>
              <a:spcAft>
                <a:spcPts val="0"/>
              </a:spcAft>
              <a:buNone/>
            </a:pPr>
            <a:endParaRPr sz="1800"/>
          </a:p>
          <a:p>
            <a:pPr marL="0" lvl="0" indent="0" rtl="0">
              <a:lnSpc>
                <a:spcPct val="100000"/>
              </a:lnSpc>
              <a:spcBef>
                <a:spcPts val="0"/>
              </a:spcBef>
              <a:spcAft>
                <a:spcPts val="0"/>
              </a:spcAft>
              <a:buNone/>
            </a:pPr>
            <a:r>
              <a:rPr lang="en" sz="800">
                <a:solidFill>
                  <a:srgbClr val="000000"/>
                </a:solidFill>
                <a:latin typeface="Arial"/>
                <a:ea typeface="Arial"/>
                <a:cs typeface="Arial"/>
                <a:sym typeface="Arial"/>
              </a:rPr>
              <a:t>Carinne Deeds, American Policy Youth Forum</a:t>
            </a:r>
            <a:endParaRPr sz="800">
              <a:solidFill>
                <a:srgbClr val="000000"/>
              </a:solidFill>
              <a:latin typeface="Arial"/>
              <a:ea typeface="Arial"/>
              <a:cs typeface="Arial"/>
              <a:sym typeface="Arial"/>
            </a:endParaRPr>
          </a:p>
          <a:p>
            <a:pPr marL="0" lvl="0" indent="0" rtl="0">
              <a:lnSpc>
                <a:spcPct val="100000"/>
              </a:lnSpc>
              <a:spcBef>
                <a:spcPts val="0"/>
              </a:spcBef>
              <a:spcAft>
                <a:spcPts val="0"/>
              </a:spcAft>
              <a:buNone/>
            </a:pPr>
            <a:endParaRPr sz="2400">
              <a:solidFill>
                <a:srgbClr val="000000"/>
              </a:solidFill>
              <a:latin typeface="Arial"/>
              <a:ea typeface="Arial"/>
              <a:cs typeface="Arial"/>
              <a:sym typeface="Arial"/>
            </a:endParaRPr>
          </a:p>
          <a:p>
            <a:pPr marL="0" lvl="0" indent="0">
              <a:spcBef>
                <a:spcPts val="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1303800" y="614425"/>
            <a:ext cx="7030500" cy="99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Arizona Alternative </a:t>
            </a:r>
            <a:endParaRPr/>
          </a:p>
          <a:p>
            <a:pPr marL="0" lvl="0" indent="0" algn="ctr" rtl="0">
              <a:spcBef>
                <a:spcPts val="0"/>
              </a:spcBef>
              <a:spcAft>
                <a:spcPts val="0"/>
              </a:spcAft>
              <a:buNone/>
            </a:pPr>
            <a:r>
              <a:rPr lang="en"/>
              <a:t>Accountability Model</a:t>
            </a:r>
            <a:endParaRPr/>
          </a:p>
        </p:txBody>
      </p:sp>
      <p:sp>
        <p:nvSpPr>
          <p:cNvPr id="473" name="Shape 473"/>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2400"/>
              <a:t>According to Arizona Revised Statute 15-241.H., “… the department of education shall use achievement profiles to </a:t>
            </a:r>
            <a:r>
              <a:rPr lang="en" sz="2400" b="1"/>
              <a:t>appropriately assess</a:t>
            </a:r>
            <a:r>
              <a:rPr lang="en" sz="2400"/>
              <a:t> the educational impact of accommodation schools and alternative schools”.</a:t>
            </a:r>
            <a:r>
              <a:rPr lang="en" sz="1100">
                <a:solidFill>
                  <a:srgbClr val="000000"/>
                </a:solidFill>
                <a:latin typeface="Arial"/>
                <a:ea typeface="Arial"/>
                <a:cs typeface="Arial"/>
                <a:sym typeface="Arial"/>
              </a:rPr>
              <a:t>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1303800" y="338300"/>
            <a:ext cx="7030500" cy="6864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000"/>
              <a:t>Essential Elements of Effective Alternative Accountability</a:t>
            </a:r>
            <a:endParaRPr sz="2000"/>
          </a:p>
        </p:txBody>
      </p:sp>
      <p:sp>
        <p:nvSpPr>
          <p:cNvPr id="479" name="Shape 479"/>
          <p:cNvSpPr txBox="1">
            <a:spLocks noGrp="1"/>
          </p:cNvSpPr>
          <p:nvPr>
            <p:ph type="body" idx="1"/>
          </p:nvPr>
        </p:nvSpPr>
        <p:spPr>
          <a:xfrm>
            <a:off x="1303800" y="1124350"/>
            <a:ext cx="3430500" cy="3407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Cambria"/>
                <a:ea typeface="Cambria"/>
                <a:cs typeface="Cambria"/>
                <a:sym typeface="Cambria"/>
              </a:rPr>
              <a:t>Policy Features</a:t>
            </a:r>
            <a:endParaRPr b="1">
              <a:latin typeface="Cambria"/>
              <a:ea typeface="Cambria"/>
              <a:cs typeface="Cambria"/>
              <a:sym typeface="Cambria"/>
            </a:endParaRPr>
          </a:p>
          <a:p>
            <a:pPr marL="457200" lvl="0" indent="-311150" rtl="0">
              <a:spcBef>
                <a:spcPts val="1600"/>
              </a:spcBef>
              <a:spcAft>
                <a:spcPts val="0"/>
              </a:spcAft>
              <a:buSzPts val="1300"/>
              <a:buChar char="●"/>
            </a:pPr>
            <a:r>
              <a:rPr lang="en"/>
              <a:t>Clearly define schools as those serving only the most exceptional students;</a:t>
            </a:r>
            <a:endParaRPr/>
          </a:p>
          <a:p>
            <a:pPr marL="457200" lvl="0" indent="-311150" rtl="0">
              <a:spcBef>
                <a:spcPts val="0"/>
              </a:spcBef>
              <a:spcAft>
                <a:spcPts val="0"/>
              </a:spcAft>
              <a:buSzPts val="1300"/>
              <a:buChar char="●"/>
            </a:pPr>
            <a:r>
              <a:rPr lang="en"/>
              <a:t>Clear, specific process for applying with roles and responsibilities outlined; and</a:t>
            </a:r>
            <a:endParaRPr/>
          </a:p>
          <a:p>
            <a:pPr marL="457200" lvl="0" indent="-311150" rtl="0">
              <a:spcBef>
                <a:spcPts val="0"/>
              </a:spcBef>
              <a:spcAft>
                <a:spcPts val="0"/>
              </a:spcAft>
              <a:buSzPts val="1300"/>
              <a:buChar char="●"/>
            </a:pPr>
            <a:r>
              <a:rPr lang="en"/>
              <a:t>Inclusion of all school types. </a:t>
            </a:r>
            <a:endParaRPr/>
          </a:p>
          <a:p>
            <a:pPr marL="457200" lvl="0" indent="-311150">
              <a:spcBef>
                <a:spcPts val="0"/>
              </a:spcBef>
              <a:spcAft>
                <a:spcPts val="0"/>
              </a:spcAft>
              <a:buSzPts val="1300"/>
              <a:buChar char="●"/>
            </a:pPr>
            <a:r>
              <a:rPr lang="en"/>
              <a:t>Calls for separate accountability system that includes the use of alternative measures, and…</a:t>
            </a:r>
            <a:br>
              <a:rPr lang="en"/>
            </a:br>
            <a:endParaRPr/>
          </a:p>
        </p:txBody>
      </p:sp>
      <p:sp>
        <p:nvSpPr>
          <p:cNvPr id="480" name="Shape 480"/>
          <p:cNvSpPr txBox="1">
            <a:spLocks noGrp="1"/>
          </p:cNvSpPr>
          <p:nvPr>
            <p:ph type="body" idx="2"/>
          </p:nvPr>
        </p:nvSpPr>
        <p:spPr>
          <a:xfrm>
            <a:off x="4903650" y="1124250"/>
            <a:ext cx="3430500" cy="3751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b="1">
                <a:latin typeface="Cambria"/>
                <a:ea typeface="Cambria"/>
                <a:cs typeface="Cambria"/>
                <a:sym typeface="Cambria"/>
              </a:rPr>
              <a:t>Framework Features</a:t>
            </a:r>
            <a:endParaRPr b="1">
              <a:latin typeface="Cambria"/>
              <a:ea typeface="Cambria"/>
              <a:cs typeface="Cambria"/>
              <a:sym typeface="Cambria"/>
            </a:endParaRPr>
          </a:p>
          <a:p>
            <a:pPr marL="457200" lvl="0" indent="-311150">
              <a:spcBef>
                <a:spcPts val="1600"/>
              </a:spcBef>
              <a:spcAft>
                <a:spcPts val="0"/>
              </a:spcAft>
              <a:buSzPts val="1300"/>
              <a:buChar char="●"/>
            </a:pPr>
            <a:r>
              <a:rPr lang="en"/>
              <a:t>Allows schools to select measures that align with mission;</a:t>
            </a:r>
            <a:endParaRPr/>
          </a:p>
          <a:p>
            <a:pPr marL="457200" lvl="0" indent="-311150">
              <a:spcBef>
                <a:spcPts val="0"/>
              </a:spcBef>
              <a:spcAft>
                <a:spcPts val="0"/>
              </a:spcAft>
              <a:buSzPts val="1300"/>
              <a:buChar char="●"/>
            </a:pPr>
            <a:r>
              <a:rPr lang="en" u="sng"/>
              <a:t>Focuses on individual student growth (both academic and non-academic</a:t>
            </a:r>
            <a:r>
              <a:rPr lang="en"/>
              <a:t>);</a:t>
            </a:r>
            <a:endParaRPr/>
          </a:p>
          <a:p>
            <a:pPr marL="457200" lvl="0" indent="-311150">
              <a:spcBef>
                <a:spcPts val="0"/>
              </a:spcBef>
              <a:spcAft>
                <a:spcPts val="0"/>
              </a:spcAft>
              <a:buSzPts val="1300"/>
              <a:buChar char="●"/>
            </a:pPr>
            <a:r>
              <a:rPr lang="en"/>
              <a:t>Specifies the use of data from comparable students and/or schools for setting benchmarks and targets for success; and</a:t>
            </a:r>
            <a:endParaRPr/>
          </a:p>
          <a:p>
            <a:pPr marL="457200" lvl="0" indent="-311150" rtl="0">
              <a:spcBef>
                <a:spcPts val="0"/>
              </a:spcBef>
              <a:spcAft>
                <a:spcPts val="0"/>
              </a:spcAft>
              <a:buSzPts val="1300"/>
              <a:buChar char="●"/>
            </a:pPr>
            <a:r>
              <a:rPr lang="en"/>
              <a:t>Requires periodic review of the system to ensure rigor and relevance.</a:t>
            </a:r>
            <a:endParaRPr/>
          </a:p>
          <a:p>
            <a:pPr marL="0" lvl="0" indent="0" rtl="0">
              <a:spcBef>
                <a:spcPts val="1600"/>
              </a:spcBef>
              <a:spcAft>
                <a:spcPts val="0"/>
              </a:spcAft>
              <a:buNone/>
            </a:pPr>
            <a:endParaRPr/>
          </a:p>
          <a:p>
            <a:pPr marL="0" lvl="0" indent="0" algn="r">
              <a:spcBef>
                <a:spcPts val="1600"/>
              </a:spcBef>
              <a:spcAft>
                <a:spcPts val="1600"/>
              </a:spcAft>
              <a:buNone/>
            </a:pPr>
            <a:r>
              <a:rPr lang="en" sz="1000"/>
              <a:t>Momentum Strategy and Research</a:t>
            </a:r>
            <a:r>
              <a:rPr lang="en"/>
              <a:t/>
            </a:r>
            <a:br>
              <a:rPr lang="en"/>
            </a:b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303800" y="358200"/>
            <a:ext cx="7030500" cy="676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000" dirty="0"/>
              <a:t>Arizona’s Traditional /Alternative Accountability Models</a:t>
            </a:r>
            <a:endParaRPr sz="2000" dirty="0"/>
          </a:p>
        </p:txBody>
      </p:sp>
      <p:sp>
        <p:nvSpPr>
          <p:cNvPr id="486" name="Shape 486"/>
          <p:cNvSpPr txBox="1">
            <a:spLocks noGrp="1"/>
          </p:cNvSpPr>
          <p:nvPr>
            <p:ph type="body" idx="1"/>
          </p:nvPr>
        </p:nvSpPr>
        <p:spPr>
          <a:xfrm>
            <a:off x="1303800" y="1183950"/>
            <a:ext cx="3430500" cy="33477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latin typeface="Arial Black" panose="020B0A04020102020204" pitchFamily="34" charset="0"/>
                <a:ea typeface="Oswald"/>
                <a:cs typeface="Oswald"/>
                <a:sym typeface="Oswald"/>
              </a:rPr>
              <a:t>Traditional 9-12 School Accountability Model	</a:t>
            </a:r>
            <a:endParaRPr dirty="0"/>
          </a:p>
          <a:p>
            <a:pPr marL="457200" lvl="0" indent="-311150" rtl="0">
              <a:spcBef>
                <a:spcPts val="1600"/>
              </a:spcBef>
              <a:spcAft>
                <a:spcPts val="0"/>
              </a:spcAft>
              <a:buSzPts val="1300"/>
              <a:buChar char="●"/>
            </a:pPr>
            <a:r>
              <a:rPr lang="en" b="1" dirty="0" smtClean="0">
                <a:latin typeface="Arial"/>
                <a:ea typeface="Arial"/>
                <a:cs typeface="Arial"/>
                <a:sym typeface="Arial"/>
              </a:rPr>
              <a:t>Proficiency                                  30</a:t>
            </a:r>
            <a:r>
              <a:rPr lang="en" b="1" dirty="0">
                <a:latin typeface="Arial"/>
                <a:ea typeface="Arial"/>
                <a:cs typeface="Arial"/>
                <a:sym typeface="Arial"/>
              </a:rPr>
              <a:t>%</a:t>
            </a:r>
            <a:endParaRPr b="1" dirty="0">
              <a:latin typeface="Arial"/>
              <a:ea typeface="Arial"/>
              <a:cs typeface="Arial"/>
              <a:sym typeface="Arial"/>
            </a:endParaRPr>
          </a:p>
          <a:p>
            <a:pPr marL="457200" lvl="0" indent="-311150" rtl="0">
              <a:spcBef>
                <a:spcPts val="1000"/>
              </a:spcBef>
              <a:spcAft>
                <a:spcPts val="0"/>
              </a:spcAft>
              <a:buSzPts val="1300"/>
              <a:buChar char="●"/>
            </a:pPr>
            <a:r>
              <a:rPr lang="en" b="1" dirty="0" smtClean="0">
                <a:latin typeface="Arial"/>
                <a:ea typeface="Arial"/>
                <a:cs typeface="Arial"/>
                <a:sym typeface="Arial"/>
              </a:rPr>
              <a:t>Growth</a:t>
            </a:r>
            <a:r>
              <a:rPr lang="en" b="1" dirty="0">
                <a:latin typeface="Arial"/>
                <a:ea typeface="Arial"/>
                <a:cs typeface="Arial"/>
                <a:sym typeface="Arial"/>
              </a:rPr>
              <a:t>	                      </a:t>
            </a:r>
            <a:r>
              <a:rPr lang="en" b="1" dirty="0" smtClean="0">
                <a:latin typeface="Arial"/>
                <a:ea typeface="Arial"/>
                <a:cs typeface="Arial"/>
                <a:sym typeface="Arial"/>
              </a:rPr>
              <a:t> 20</a:t>
            </a:r>
            <a:r>
              <a:rPr lang="en" b="1" dirty="0">
                <a:latin typeface="Arial"/>
                <a:ea typeface="Arial"/>
                <a:cs typeface="Arial"/>
                <a:sym typeface="Arial"/>
              </a:rPr>
              <a:t>%</a:t>
            </a:r>
            <a:endParaRPr b="1" dirty="0">
              <a:latin typeface="Arial"/>
              <a:ea typeface="Arial"/>
              <a:cs typeface="Arial"/>
              <a:sym typeface="Arial"/>
            </a:endParaRPr>
          </a:p>
          <a:p>
            <a:pPr marL="457200" lvl="0" indent="-311150" rtl="0">
              <a:spcBef>
                <a:spcPts val="1000"/>
              </a:spcBef>
              <a:spcAft>
                <a:spcPts val="0"/>
              </a:spcAft>
              <a:buSzPts val="1300"/>
              <a:buChar char="●"/>
            </a:pPr>
            <a:r>
              <a:rPr lang="en" b="1" dirty="0" smtClean="0">
                <a:latin typeface="Arial"/>
                <a:ea typeface="Arial"/>
                <a:cs typeface="Arial"/>
                <a:sym typeface="Arial"/>
              </a:rPr>
              <a:t>ELL  </a:t>
            </a:r>
            <a:r>
              <a:rPr lang="en" b="1" dirty="0">
                <a:latin typeface="Arial"/>
                <a:ea typeface="Arial"/>
                <a:cs typeface="Arial"/>
                <a:sym typeface="Arial"/>
              </a:rPr>
              <a:t>		                      </a:t>
            </a:r>
            <a:r>
              <a:rPr lang="en" b="1" dirty="0" smtClean="0">
                <a:latin typeface="Arial"/>
                <a:ea typeface="Arial"/>
                <a:cs typeface="Arial"/>
                <a:sym typeface="Arial"/>
              </a:rPr>
              <a:t> 10</a:t>
            </a:r>
            <a:r>
              <a:rPr lang="en" b="1" dirty="0">
                <a:latin typeface="Arial"/>
                <a:ea typeface="Arial"/>
                <a:cs typeface="Arial"/>
                <a:sym typeface="Arial"/>
              </a:rPr>
              <a:t>%</a:t>
            </a:r>
            <a:endParaRPr b="1" dirty="0">
              <a:latin typeface="Arial"/>
              <a:ea typeface="Arial"/>
              <a:cs typeface="Arial"/>
              <a:sym typeface="Arial"/>
            </a:endParaRPr>
          </a:p>
          <a:p>
            <a:pPr marL="457200" lvl="0" indent="-311150" rtl="0">
              <a:spcBef>
                <a:spcPts val="1000"/>
              </a:spcBef>
              <a:spcAft>
                <a:spcPts val="0"/>
              </a:spcAft>
              <a:buSzPts val="1300"/>
              <a:buChar char="●"/>
            </a:pPr>
            <a:r>
              <a:rPr lang="en" b="1" dirty="0">
                <a:latin typeface="Arial"/>
                <a:ea typeface="Arial"/>
                <a:cs typeface="Arial"/>
                <a:sym typeface="Arial"/>
              </a:rPr>
              <a:t>Graduation Rate	                       20%</a:t>
            </a:r>
            <a:endParaRPr b="1" dirty="0">
              <a:latin typeface="Arial"/>
              <a:ea typeface="Arial"/>
              <a:cs typeface="Arial"/>
              <a:sym typeface="Arial"/>
            </a:endParaRPr>
          </a:p>
          <a:p>
            <a:pPr marL="457200" lvl="0" indent="-311150">
              <a:spcBef>
                <a:spcPts val="1000"/>
              </a:spcBef>
              <a:spcAft>
                <a:spcPts val="1000"/>
              </a:spcAft>
              <a:buSzPts val="1300"/>
              <a:buChar char="●"/>
            </a:pPr>
            <a:r>
              <a:rPr lang="en" b="1" dirty="0">
                <a:latin typeface="Arial"/>
                <a:ea typeface="Arial"/>
                <a:cs typeface="Arial"/>
                <a:sym typeface="Arial"/>
              </a:rPr>
              <a:t>College and Career Readiness 20%</a:t>
            </a:r>
            <a:r>
              <a:rPr lang="en" dirty="0"/>
              <a:t/>
            </a:r>
            <a:br>
              <a:rPr lang="en" dirty="0"/>
            </a:br>
            <a:endParaRPr dirty="0"/>
          </a:p>
        </p:txBody>
      </p:sp>
      <p:sp>
        <p:nvSpPr>
          <p:cNvPr id="487" name="Shape 487"/>
          <p:cNvSpPr txBox="1">
            <a:spLocks noGrp="1"/>
          </p:cNvSpPr>
          <p:nvPr>
            <p:ph type="body" idx="2"/>
          </p:nvPr>
        </p:nvSpPr>
        <p:spPr>
          <a:xfrm>
            <a:off x="4903650" y="1183950"/>
            <a:ext cx="3430500" cy="3347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a:latin typeface="Arial Black" panose="020B0A04020102020204" pitchFamily="34" charset="0"/>
                <a:ea typeface="Oswald"/>
                <a:cs typeface="Oswald"/>
                <a:sym typeface="Oswald"/>
              </a:rPr>
              <a:t>Proposed Alternative High School Accountability Model</a:t>
            </a:r>
            <a:endParaRPr dirty="0">
              <a:latin typeface="Arial Black" panose="020B0A04020102020204" pitchFamily="34" charset="0"/>
              <a:ea typeface="Oswald"/>
              <a:cs typeface="Oswald"/>
              <a:sym typeface="Oswald"/>
            </a:endParaRPr>
          </a:p>
          <a:p>
            <a:pPr marL="457200" lvl="0" indent="-311150">
              <a:spcBef>
                <a:spcPts val="1600"/>
              </a:spcBef>
              <a:spcAft>
                <a:spcPts val="0"/>
              </a:spcAft>
              <a:buSzPts val="1300"/>
              <a:buFont typeface="Arial"/>
              <a:buChar char="●"/>
            </a:pPr>
            <a:r>
              <a:rPr lang="en" b="1" dirty="0" smtClean="0">
                <a:latin typeface="Arial"/>
                <a:ea typeface="Arial"/>
                <a:cs typeface="Arial"/>
                <a:sym typeface="Arial"/>
              </a:rPr>
              <a:t>Proficiency                                 15</a:t>
            </a:r>
            <a:r>
              <a:rPr lang="en" b="1" dirty="0">
                <a:latin typeface="Arial"/>
                <a:ea typeface="Arial"/>
                <a:cs typeface="Arial"/>
                <a:sym typeface="Arial"/>
              </a:rPr>
              <a:t>%</a:t>
            </a:r>
            <a:endParaRPr b="1" dirty="0">
              <a:latin typeface="Arial"/>
              <a:ea typeface="Arial"/>
              <a:cs typeface="Arial"/>
              <a:sym typeface="Arial"/>
            </a:endParaRPr>
          </a:p>
          <a:p>
            <a:pPr marL="457200" lvl="0" indent="-311150">
              <a:spcBef>
                <a:spcPts val="1000"/>
              </a:spcBef>
              <a:spcAft>
                <a:spcPts val="0"/>
              </a:spcAft>
              <a:buSzPts val="1300"/>
              <a:buFont typeface="Arial"/>
              <a:buChar char="●"/>
            </a:pPr>
            <a:r>
              <a:rPr lang="en" b="1" dirty="0" smtClean="0">
                <a:latin typeface="Arial"/>
                <a:ea typeface="Arial"/>
                <a:cs typeface="Arial"/>
                <a:sym typeface="Arial"/>
              </a:rPr>
              <a:t>Growth</a:t>
            </a:r>
            <a:r>
              <a:rPr lang="en" b="1" dirty="0">
                <a:latin typeface="Arial"/>
                <a:ea typeface="Arial"/>
                <a:cs typeface="Arial"/>
                <a:sym typeface="Arial"/>
              </a:rPr>
              <a:t>	                      </a:t>
            </a:r>
            <a:r>
              <a:rPr lang="en" b="1" dirty="0" smtClean="0">
                <a:latin typeface="Arial"/>
                <a:ea typeface="Arial"/>
                <a:cs typeface="Arial"/>
                <a:sym typeface="Arial"/>
              </a:rPr>
              <a:t> 20</a:t>
            </a:r>
            <a:r>
              <a:rPr lang="en" b="1" dirty="0">
                <a:latin typeface="Arial"/>
                <a:ea typeface="Arial"/>
                <a:cs typeface="Arial"/>
                <a:sym typeface="Arial"/>
              </a:rPr>
              <a:t>%</a:t>
            </a:r>
            <a:endParaRPr b="1" dirty="0">
              <a:latin typeface="Arial"/>
              <a:ea typeface="Arial"/>
              <a:cs typeface="Arial"/>
              <a:sym typeface="Arial"/>
            </a:endParaRPr>
          </a:p>
          <a:p>
            <a:pPr marL="457200" lvl="0" indent="-311150">
              <a:spcBef>
                <a:spcPts val="1000"/>
              </a:spcBef>
              <a:spcAft>
                <a:spcPts val="0"/>
              </a:spcAft>
              <a:buSzPts val="1300"/>
              <a:buFont typeface="Arial"/>
              <a:buChar char="●"/>
            </a:pPr>
            <a:r>
              <a:rPr lang="en" b="1" dirty="0">
                <a:latin typeface="Arial"/>
                <a:ea typeface="Arial"/>
                <a:cs typeface="Arial"/>
                <a:sym typeface="Arial"/>
              </a:rPr>
              <a:t>ELL		                      </a:t>
            </a:r>
            <a:r>
              <a:rPr lang="en" b="1" dirty="0" smtClean="0">
                <a:latin typeface="Arial"/>
                <a:ea typeface="Arial"/>
                <a:cs typeface="Arial"/>
                <a:sym typeface="Arial"/>
              </a:rPr>
              <a:t> 10</a:t>
            </a:r>
            <a:r>
              <a:rPr lang="en" b="1" dirty="0">
                <a:latin typeface="Arial"/>
                <a:ea typeface="Arial"/>
                <a:cs typeface="Arial"/>
                <a:sym typeface="Arial"/>
              </a:rPr>
              <a:t>%</a:t>
            </a:r>
            <a:endParaRPr b="1" dirty="0">
              <a:latin typeface="Arial"/>
              <a:ea typeface="Arial"/>
              <a:cs typeface="Arial"/>
              <a:sym typeface="Arial"/>
            </a:endParaRPr>
          </a:p>
          <a:p>
            <a:pPr marL="457200" lvl="0" indent="-311150">
              <a:spcBef>
                <a:spcPts val="1000"/>
              </a:spcBef>
              <a:spcAft>
                <a:spcPts val="0"/>
              </a:spcAft>
              <a:buSzPts val="1300"/>
              <a:buFont typeface="Arial"/>
              <a:buChar char="●"/>
            </a:pPr>
            <a:r>
              <a:rPr lang="en" b="1" dirty="0">
                <a:latin typeface="Arial"/>
                <a:ea typeface="Arial"/>
                <a:cs typeface="Arial"/>
                <a:sym typeface="Arial"/>
              </a:rPr>
              <a:t>Graduation Rate	                       20%</a:t>
            </a:r>
            <a:endParaRPr b="1" dirty="0">
              <a:latin typeface="Arial"/>
              <a:ea typeface="Arial"/>
              <a:cs typeface="Arial"/>
              <a:sym typeface="Arial"/>
            </a:endParaRPr>
          </a:p>
          <a:p>
            <a:pPr marL="457200" lvl="0" indent="-311150" rtl="0">
              <a:spcBef>
                <a:spcPts val="1000"/>
              </a:spcBef>
              <a:spcAft>
                <a:spcPts val="0"/>
              </a:spcAft>
              <a:buSzPts val="1300"/>
              <a:buFont typeface="Arial"/>
              <a:buChar char="●"/>
            </a:pPr>
            <a:r>
              <a:rPr lang="en" b="1" dirty="0">
                <a:latin typeface="Arial"/>
                <a:ea typeface="Arial"/>
                <a:cs typeface="Arial"/>
                <a:sym typeface="Arial"/>
              </a:rPr>
              <a:t>College and Career Readiness 35%</a:t>
            </a:r>
            <a:endParaRPr b="1" dirty="0">
              <a:latin typeface="Arial"/>
              <a:ea typeface="Arial"/>
              <a:cs typeface="Arial"/>
              <a:sym typeface="Arial"/>
            </a:endParaRPr>
          </a:p>
          <a:p>
            <a:pPr marL="0" lvl="0" indent="0" rtl="0">
              <a:spcBef>
                <a:spcPts val="1000"/>
              </a:spcBef>
              <a:spcAft>
                <a:spcPts val="0"/>
              </a:spcAft>
              <a:buNone/>
            </a:pPr>
            <a:endParaRPr b="1" dirty="0">
              <a:latin typeface="Arial"/>
              <a:ea typeface="Arial"/>
              <a:cs typeface="Arial"/>
              <a:sym typeface="Arial"/>
            </a:endParaRPr>
          </a:p>
          <a:p>
            <a:pPr marL="0" lvl="0" indent="0" algn="r">
              <a:spcBef>
                <a:spcPts val="1000"/>
              </a:spcBef>
              <a:spcAft>
                <a:spcPts val="1000"/>
              </a:spcAft>
              <a:buNone/>
            </a:pPr>
            <a:r>
              <a:rPr lang="en" sz="700" dirty="0">
                <a:latin typeface="Arial"/>
                <a:ea typeface="Arial"/>
                <a:cs typeface="Arial"/>
                <a:sym typeface="Arial"/>
              </a:rPr>
              <a:t>Schlessman, 2017</a:t>
            </a:r>
            <a:r>
              <a:rPr lang="en" b="1" dirty="0">
                <a:latin typeface="Arial"/>
                <a:ea typeface="Arial"/>
                <a:cs typeface="Arial"/>
                <a:sym typeface="Arial"/>
              </a:rPr>
              <a:t/>
            </a:r>
            <a:br>
              <a:rPr lang="en" b="1" dirty="0">
                <a:latin typeface="Arial"/>
                <a:ea typeface="Arial"/>
                <a:cs typeface="Arial"/>
                <a:sym typeface="Arial"/>
              </a:rPr>
            </a:br>
            <a:endParaRPr b="1" dirty="0">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Proposed Graduation Rate</a:t>
            </a:r>
            <a:endParaRPr/>
          </a:p>
        </p:txBody>
      </p:sp>
      <p:sp>
        <p:nvSpPr>
          <p:cNvPr id="493" name="Shape 493"/>
          <p:cNvSpPr txBox="1">
            <a:spLocks noGrp="1"/>
          </p:cNvSpPr>
          <p:nvPr>
            <p:ph type="body" idx="1"/>
          </p:nvPr>
        </p:nvSpPr>
        <p:spPr>
          <a:xfrm>
            <a:off x="1303800" y="1277325"/>
            <a:ext cx="7030500" cy="32541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2400" b="1">
                <a:latin typeface="Calibri"/>
                <a:ea typeface="Calibri"/>
                <a:cs typeface="Calibri"/>
                <a:sym typeface="Calibri"/>
              </a:rPr>
              <a:t>Students on track to graduate within 3 credit (by January 15) of SBE established requirement and graduate by June 30</a:t>
            </a:r>
            <a:endParaRPr sz="2400" b="1">
              <a:latin typeface="Calibri"/>
              <a:ea typeface="Calibri"/>
              <a:cs typeface="Calibri"/>
              <a:sym typeface="Calibri"/>
            </a:endParaRPr>
          </a:p>
          <a:p>
            <a:pPr marL="0" lvl="0" indent="0" rtl="0">
              <a:spcBef>
                <a:spcPts val="1600"/>
              </a:spcBef>
              <a:spcAft>
                <a:spcPts val="0"/>
              </a:spcAft>
              <a:buNone/>
            </a:pPr>
            <a:r>
              <a:rPr lang="en" sz="1800">
                <a:latin typeface="Calibri"/>
                <a:ea typeface="Calibri"/>
                <a:cs typeface="Calibri"/>
                <a:sym typeface="Calibri"/>
              </a:rPr>
              <a:t>Best of 4th, 5th, 6 or 7-year cohort-based graduation rate</a:t>
            </a:r>
            <a:endParaRPr sz="1800">
              <a:latin typeface="Calibri"/>
              <a:ea typeface="Calibri"/>
              <a:cs typeface="Calibri"/>
              <a:sym typeface="Calibri"/>
            </a:endParaRPr>
          </a:p>
          <a:p>
            <a:pPr marL="0" lvl="0" indent="0">
              <a:lnSpc>
                <a:spcPct val="100000"/>
              </a:lnSpc>
              <a:spcBef>
                <a:spcPts val="1600"/>
              </a:spcBef>
              <a:spcAft>
                <a:spcPts val="1600"/>
              </a:spcAft>
              <a:buNone/>
            </a:pPr>
            <a:r>
              <a:rPr lang="en" sz="1800">
                <a:latin typeface="Calibri"/>
                <a:ea typeface="Calibri"/>
                <a:cs typeface="Calibri"/>
                <a:sym typeface="Calibri"/>
              </a:rPr>
              <a:t>1% of greater increase of overall (4-7 year inclusive) graduation rate year over year, until the school meets or exceeds the state alternative high school baseline average at which point, the school maintains the state average graduation rate</a:t>
            </a:r>
            <a:endParaRPr sz="1800">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Shape 498"/>
          <p:cNvSpPr txBox="1">
            <a:spLocks noGrp="1"/>
          </p:cNvSpPr>
          <p:nvPr>
            <p:ph type="title"/>
          </p:nvPr>
        </p:nvSpPr>
        <p:spPr>
          <a:xfrm>
            <a:off x="1214250" y="618475"/>
            <a:ext cx="7030500" cy="466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2400"/>
              <a:t>Real World Example of Grad Rate Challenges</a:t>
            </a:r>
            <a:endParaRPr sz="2400"/>
          </a:p>
        </p:txBody>
      </p:sp>
      <p:sp>
        <p:nvSpPr>
          <p:cNvPr id="499" name="Shape 499"/>
          <p:cNvSpPr txBox="1">
            <a:spLocks noGrp="1"/>
          </p:cNvSpPr>
          <p:nvPr>
            <p:ph type="body" idx="1"/>
          </p:nvPr>
        </p:nvSpPr>
        <p:spPr>
          <a:xfrm>
            <a:off x="1303800" y="1184050"/>
            <a:ext cx="7030500" cy="33477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endParaRPr/>
          </a:p>
        </p:txBody>
      </p:sp>
      <p:pic>
        <p:nvPicPr>
          <p:cNvPr id="500" name="Shape 500"/>
          <p:cNvPicPr preferRelativeResize="0"/>
          <p:nvPr/>
        </p:nvPicPr>
        <p:blipFill>
          <a:blip r:embed="rId3">
            <a:alphaModFix/>
          </a:blip>
          <a:stretch>
            <a:fillRect/>
          </a:stretch>
        </p:blipFill>
        <p:spPr>
          <a:xfrm>
            <a:off x="690712" y="1184049"/>
            <a:ext cx="7935888" cy="3568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400"/>
              <a:t>Good framework focuses on individual student growth (both academic and non-academic)...</a:t>
            </a:r>
            <a:endParaRPr/>
          </a:p>
        </p:txBody>
      </p:sp>
      <p:sp>
        <p:nvSpPr>
          <p:cNvPr id="506" name="Shape 506"/>
          <p:cNvSpPr txBox="1">
            <a:spLocks noGrp="1"/>
          </p:cNvSpPr>
          <p:nvPr>
            <p:ph type="body" idx="1"/>
          </p:nvPr>
        </p:nvSpPr>
        <p:spPr>
          <a:xfrm>
            <a:off x="1303800" y="1769150"/>
            <a:ext cx="7030500" cy="2957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b="1"/>
              <a:t>Academic Persistence (10%)….Continued enrollment at any public school in AZ by October 1 in current year from the prior year </a:t>
            </a:r>
            <a:endParaRPr b="1"/>
          </a:p>
          <a:p>
            <a:pPr marL="0" lvl="0" indent="0" algn="ctr" rtl="0">
              <a:spcBef>
                <a:spcPts val="1600"/>
              </a:spcBef>
              <a:spcAft>
                <a:spcPts val="0"/>
              </a:spcAft>
              <a:buNone/>
            </a:pPr>
            <a:r>
              <a:rPr lang="en" sz="3000" b="1"/>
              <a:t>+</a:t>
            </a:r>
            <a:endParaRPr sz="3000" b="1"/>
          </a:p>
          <a:p>
            <a:pPr marL="0" lvl="0" indent="0" algn="ctr" rtl="0">
              <a:spcBef>
                <a:spcPts val="1600"/>
              </a:spcBef>
              <a:spcAft>
                <a:spcPts val="0"/>
              </a:spcAft>
              <a:buNone/>
            </a:pPr>
            <a:r>
              <a:rPr lang="en" b="1"/>
              <a:t>Credits Earned (10%)...Students enrolled by October 1 who earn </a:t>
            </a:r>
            <a:r>
              <a:rPr lang="en" b="1" u="sng"/>
              <a:t>&gt;</a:t>
            </a:r>
            <a:r>
              <a:rPr lang="en" b="1"/>
              <a:t> 4.5 credits by the end of the school year, June 30</a:t>
            </a:r>
            <a:endParaRPr b="1"/>
          </a:p>
          <a:p>
            <a:pPr marL="0" lvl="0" indent="0" algn="ctr">
              <a:spcBef>
                <a:spcPts val="1600"/>
              </a:spcBef>
              <a:spcAft>
                <a:spcPts val="1600"/>
              </a:spcAft>
              <a:buNone/>
            </a:pPr>
            <a:r>
              <a:rPr lang="en" sz="3000"/>
              <a:t>= GROWTH</a:t>
            </a:r>
            <a:endParaRPr sz="30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r>
              <a:rPr lang="en" sz="2400" b="0">
                <a:solidFill>
                  <a:srgbClr val="073763"/>
                </a:solidFill>
                <a:latin typeface="Arial"/>
                <a:ea typeface="Arial"/>
                <a:cs typeface="Arial"/>
                <a:sym typeface="Arial"/>
              </a:rPr>
              <a:t>Does college and career readiness look the same for every student?</a:t>
            </a:r>
            <a:endParaRPr/>
          </a:p>
        </p:txBody>
      </p:sp>
      <p:sp>
        <p:nvSpPr>
          <p:cNvPr id="512" name="Shape 512"/>
          <p:cNvSpPr txBox="1">
            <a:spLocks noGrp="1"/>
          </p:cNvSpPr>
          <p:nvPr>
            <p:ph type="body" idx="1"/>
          </p:nvPr>
        </p:nvSpPr>
        <p:spPr>
          <a:xfrm>
            <a:off x="1303800" y="1516400"/>
            <a:ext cx="7030500" cy="3135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Coursework in Work Study, Workplace Readiness, Career Readiness, Service Learning, Second Language </a:t>
            </a:r>
            <a:endParaRPr sz="1800"/>
          </a:p>
          <a:p>
            <a:pPr marL="0" lvl="0" indent="0">
              <a:spcBef>
                <a:spcPts val="1600"/>
              </a:spcBef>
              <a:spcAft>
                <a:spcPts val="0"/>
              </a:spcAft>
              <a:buNone/>
            </a:pPr>
            <a:r>
              <a:rPr lang="en" sz="1800"/>
              <a:t>Accelerated Credit Recovery</a:t>
            </a:r>
            <a:endParaRPr sz="1800"/>
          </a:p>
          <a:p>
            <a:pPr marL="0" lvl="0" indent="0">
              <a:spcBef>
                <a:spcPts val="1600"/>
              </a:spcBef>
              <a:spcAft>
                <a:spcPts val="0"/>
              </a:spcAft>
              <a:buNone/>
            </a:pPr>
            <a:r>
              <a:rPr lang="en" sz="1800"/>
              <a:t>Recipient of Competitive Scholarship to Post-Secondary Institution</a:t>
            </a:r>
            <a:endParaRPr sz="1800"/>
          </a:p>
          <a:p>
            <a:pPr marL="914400" lvl="0" indent="457200">
              <a:spcBef>
                <a:spcPts val="1600"/>
              </a:spcBef>
              <a:spcAft>
                <a:spcPts val="0"/>
              </a:spcAft>
              <a:buNone/>
            </a:pPr>
            <a:r>
              <a:rPr lang="en"/>
              <a:t>Letters of Support/Position Statements from</a:t>
            </a:r>
            <a:endParaRPr/>
          </a:p>
          <a:p>
            <a:pPr marL="2286000" lvl="0" indent="-311150">
              <a:lnSpc>
                <a:spcPct val="100000"/>
              </a:lnSpc>
              <a:spcBef>
                <a:spcPts val="0"/>
              </a:spcBef>
              <a:spcAft>
                <a:spcPts val="0"/>
              </a:spcAft>
              <a:buSzPts val="1300"/>
              <a:buChar char="●"/>
            </a:pPr>
            <a:r>
              <a:rPr lang="en"/>
              <a:t>National Dropout Prevention Center</a:t>
            </a:r>
            <a:endParaRPr/>
          </a:p>
          <a:p>
            <a:pPr marL="2286000" lvl="0" indent="-311150">
              <a:lnSpc>
                <a:spcPct val="100000"/>
              </a:lnSpc>
              <a:spcBef>
                <a:spcPts val="0"/>
              </a:spcBef>
              <a:spcAft>
                <a:spcPts val="0"/>
              </a:spcAft>
              <a:buSzPts val="1300"/>
              <a:buChar char="●"/>
            </a:pPr>
            <a:r>
              <a:rPr lang="en"/>
              <a:t>Momentum Strategy and Research</a:t>
            </a:r>
            <a:endParaRPr/>
          </a:p>
          <a:p>
            <a:pPr marL="2286000" lvl="0" indent="-311150">
              <a:lnSpc>
                <a:spcPct val="100000"/>
              </a:lnSpc>
              <a:spcBef>
                <a:spcPts val="0"/>
              </a:spcBef>
              <a:spcAft>
                <a:spcPts val="0"/>
              </a:spcAft>
              <a:buSzPts val="1300"/>
              <a:buChar char="●"/>
            </a:pPr>
            <a:r>
              <a:rPr lang="en"/>
              <a:t>National Alternative Education Association</a:t>
            </a:r>
            <a:endParaRPr/>
          </a:p>
          <a:p>
            <a:pPr marL="2286000" lvl="0" indent="-311150">
              <a:lnSpc>
                <a:spcPct val="100000"/>
              </a:lnSpc>
              <a:spcBef>
                <a:spcPts val="0"/>
              </a:spcBef>
              <a:spcAft>
                <a:spcPts val="0"/>
              </a:spcAft>
              <a:buSzPts val="1300"/>
              <a:buChar char="●"/>
            </a:pPr>
            <a:r>
              <a:rPr lang="en"/>
              <a:t>TESOL International</a:t>
            </a:r>
            <a:endParaRPr/>
          </a:p>
        </p:txBody>
      </p:sp>
      <p:sp>
        <p:nvSpPr>
          <p:cNvPr id="513" name="Shape 513"/>
          <p:cNvSpPr txBox="1"/>
          <p:nvPr/>
        </p:nvSpPr>
        <p:spPr>
          <a:xfrm>
            <a:off x="4570800" y="4522975"/>
            <a:ext cx="3934500" cy="3006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800"/>
              <a:t>Schlessman 2017</a:t>
            </a:r>
            <a:endParaRPr sz="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1303800" y="447750"/>
            <a:ext cx="7030500" cy="617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a:t>Growing Toward Success</a:t>
            </a:r>
            <a:endParaRPr sz="2400"/>
          </a:p>
        </p:txBody>
      </p:sp>
      <p:sp>
        <p:nvSpPr>
          <p:cNvPr id="519" name="Shape 519"/>
          <p:cNvSpPr txBox="1">
            <a:spLocks noGrp="1"/>
          </p:cNvSpPr>
          <p:nvPr>
            <p:ph type="body" idx="1"/>
          </p:nvPr>
        </p:nvSpPr>
        <p:spPr>
          <a:xfrm>
            <a:off x="1303800" y="1263650"/>
            <a:ext cx="7030500" cy="3267900"/>
          </a:xfrm>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pic>
        <p:nvPicPr>
          <p:cNvPr id="520" name="Shape 520"/>
          <p:cNvPicPr preferRelativeResize="0"/>
          <p:nvPr/>
        </p:nvPicPr>
        <p:blipFill>
          <a:blip r:embed="rId3">
            <a:alphaModFix/>
          </a:blip>
          <a:stretch>
            <a:fillRect/>
          </a:stretch>
        </p:blipFill>
        <p:spPr>
          <a:xfrm>
            <a:off x="1303800" y="873275"/>
            <a:ext cx="6669776" cy="3763700"/>
          </a:xfrm>
          <a:prstGeom prst="rect">
            <a:avLst/>
          </a:prstGeom>
          <a:noFill/>
          <a:ln>
            <a:noFill/>
          </a:ln>
        </p:spPr>
      </p:pic>
      <p:sp>
        <p:nvSpPr>
          <p:cNvPr id="521" name="Shape 521"/>
          <p:cNvSpPr txBox="1"/>
          <p:nvPr/>
        </p:nvSpPr>
        <p:spPr>
          <a:xfrm>
            <a:off x="4889875" y="4531550"/>
            <a:ext cx="3804000" cy="310800"/>
          </a:xfrm>
          <a:prstGeom prst="rect">
            <a:avLst/>
          </a:prstGeom>
          <a:noFill/>
          <a:ln>
            <a:noFill/>
          </a:ln>
        </p:spPr>
        <p:txBody>
          <a:bodyPr spcFirstLastPara="1" wrap="square" lIns="91425" tIns="91425" rIns="91425" bIns="91425" anchor="t" anchorCtr="0">
            <a:noAutofit/>
          </a:bodyPr>
          <a:lstStyle/>
          <a:p>
            <a:pPr marL="0" lvl="0" indent="0" algn="r">
              <a:spcBef>
                <a:spcPts val="0"/>
              </a:spcBef>
              <a:spcAft>
                <a:spcPts val="0"/>
              </a:spcAft>
              <a:buNone/>
            </a:pPr>
            <a:r>
              <a:rPr lang="en" sz="600"/>
              <a:t>* Diaz, Diaz, and Dixon as adapted by the Az Alternative Education Consortium</a:t>
            </a:r>
            <a:endParaRPr sz="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1303800" y="598575"/>
            <a:ext cx="7030500" cy="606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Arizona Administrative Code</a:t>
            </a:r>
            <a:endParaRPr/>
          </a:p>
          <a:p>
            <a:pPr marL="0" lvl="0" indent="0">
              <a:spcBef>
                <a:spcPts val="0"/>
              </a:spcBef>
              <a:spcAft>
                <a:spcPts val="0"/>
              </a:spcAft>
              <a:buNone/>
            </a:pPr>
            <a:endParaRPr/>
          </a:p>
        </p:txBody>
      </p:sp>
      <p:sp>
        <p:nvSpPr>
          <p:cNvPr id="296" name="Shape 296"/>
          <p:cNvSpPr txBox="1">
            <a:spLocks noGrp="1"/>
          </p:cNvSpPr>
          <p:nvPr>
            <p:ph type="body" idx="1"/>
          </p:nvPr>
        </p:nvSpPr>
        <p:spPr>
          <a:xfrm>
            <a:off x="1303800" y="1402775"/>
            <a:ext cx="7030500" cy="31290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R7-2-309. Completion of grade 10</a:t>
            </a:r>
            <a:endParaRPr/>
          </a:p>
          <a:p>
            <a:pPr marL="0" lvl="0" indent="0">
              <a:spcBef>
                <a:spcPts val="1600"/>
              </a:spcBef>
              <a:spcAft>
                <a:spcPts val="0"/>
              </a:spcAft>
              <a:buNone/>
            </a:pPr>
            <a:r>
              <a:rPr lang="en"/>
              <a:t>Completion of grade 10 is accomplished when a student has earned </a:t>
            </a:r>
            <a:r>
              <a:rPr lang="en" b="1"/>
              <a:t>10</a:t>
            </a:r>
            <a:r>
              <a:rPr lang="en"/>
              <a:t> credits which shall include:</a:t>
            </a:r>
            <a:endParaRPr/>
          </a:p>
          <a:p>
            <a:pPr marL="457200" lvl="0" indent="-311150">
              <a:spcBef>
                <a:spcPts val="1600"/>
              </a:spcBef>
              <a:spcAft>
                <a:spcPts val="0"/>
              </a:spcAft>
              <a:buSzPts val="1300"/>
              <a:buChar char="●"/>
            </a:pPr>
            <a:r>
              <a:rPr lang="en"/>
              <a:t>2 credits of English</a:t>
            </a:r>
            <a:endParaRPr/>
          </a:p>
          <a:p>
            <a:pPr marL="457200" lvl="0" indent="-311150">
              <a:spcBef>
                <a:spcPts val="0"/>
              </a:spcBef>
              <a:spcAft>
                <a:spcPts val="0"/>
              </a:spcAft>
              <a:buSzPts val="1300"/>
              <a:buChar char="●"/>
            </a:pPr>
            <a:r>
              <a:rPr lang="en"/>
              <a:t>1 credit of mathematics</a:t>
            </a:r>
            <a:endParaRPr/>
          </a:p>
          <a:p>
            <a:pPr marL="457200" lvl="0" indent="-311150">
              <a:spcBef>
                <a:spcPts val="0"/>
              </a:spcBef>
              <a:spcAft>
                <a:spcPts val="0"/>
              </a:spcAft>
              <a:buSzPts val="1300"/>
              <a:buChar char="●"/>
            </a:pPr>
            <a:r>
              <a:rPr lang="en"/>
              <a:t>1 credit of science</a:t>
            </a:r>
            <a:endParaRPr/>
          </a:p>
          <a:p>
            <a:pPr marL="457200" lvl="0" indent="-311150">
              <a:spcBef>
                <a:spcPts val="0"/>
              </a:spcBef>
              <a:spcAft>
                <a:spcPts val="0"/>
              </a:spcAft>
              <a:buSzPts val="1300"/>
              <a:buChar char="●"/>
            </a:pPr>
            <a:r>
              <a:rPr lang="en"/>
              <a:t>6 credits of additional courses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Shape 526"/>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27" name="Shape 527"/>
          <p:cNvSpPr txBox="1">
            <a:spLocks noGrp="1"/>
          </p:cNvSpPr>
          <p:nvPr>
            <p:ph type="body" idx="1"/>
          </p:nvPr>
        </p:nvSpPr>
        <p:spPr>
          <a:xfrm>
            <a:off x="1303800" y="908475"/>
            <a:ext cx="7030500" cy="3623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sz="6000"/>
          </a:p>
          <a:p>
            <a:pPr marL="0" lvl="0" indent="0" algn="ctr">
              <a:spcBef>
                <a:spcPts val="1600"/>
              </a:spcBef>
              <a:spcAft>
                <a:spcPts val="1600"/>
              </a:spcAft>
              <a:buNone/>
            </a:pPr>
            <a:r>
              <a:rPr lang="en" sz="6000"/>
              <a:t>Questions?</a:t>
            </a:r>
            <a:endParaRPr sz="60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1303800" y="598575"/>
            <a:ext cx="7030500" cy="6378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Sources</a:t>
            </a:r>
            <a:endParaRPr/>
          </a:p>
        </p:txBody>
      </p:sp>
      <p:sp>
        <p:nvSpPr>
          <p:cNvPr id="533" name="Shape 533"/>
          <p:cNvSpPr txBox="1">
            <a:spLocks noGrp="1"/>
          </p:cNvSpPr>
          <p:nvPr>
            <p:ph type="body" idx="1"/>
          </p:nvPr>
        </p:nvSpPr>
        <p:spPr>
          <a:xfrm>
            <a:off x="1303800" y="1109550"/>
            <a:ext cx="7030500" cy="3422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900"/>
              <a:t>Alternative Accountability Forum November, 2017 Presentation:</a:t>
            </a:r>
            <a:r>
              <a:rPr lang="en" sz="900" i="1"/>
              <a:t>Trends and Opportunities in Alternative Education Under ESSA </a:t>
            </a:r>
            <a:endParaRPr sz="900"/>
          </a:p>
          <a:p>
            <a:pPr marL="457200" lvl="0" indent="0">
              <a:spcBef>
                <a:spcPts val="1600"/>
              </a:spcBef>
              <a:spcAft>
                <a:spcPts val="0"/>
              </a:spcAft>
              <a:buNone/>
            </a:pPr>
            <a:r>
              <a:rPr lang="en" sz="900"/>
              <a:t>Deeds, Carinne. American Policy Youth Forum </a:t>
            </a:r>
            <a:r>
              <a:rPr lang="en" sz="900" u="sng">
                <a:solidFill>
                  <a:schemeClr val="hlink"/>
                </a:solidFill>
                <a:hlinkClick r:id="rId3"/>
              </a:rPr>
              <a:t>https://onedrive.live.com/view.aspx?resid=F77567DD880D628E!216&amp;ithint=file%2cpptx&amp;app=PowerPoint&amp;authkey=!AF8c9QgKL6O8Byo</a:t>
            </a:r>
            <a:endParaRPr sz="900"/>
          </a:p>
          <a:p>
            <a:pPr marL="457200" lvl="0" indent="0">
              <a:spcBef>
                <a:spcPts val="0"/>
              </a:spcBef>
              <a:spcAft>
                <a:spcPts val="0"/>
              </a:spcAft>
              <a:buNone/>
            </a:pPr>
            <a:r>
              <a:rPr lang="en" sz="900"/>
              <a:t>Ernst, Jody. Momentum Strategy &amp; Research </a:t>
            </a:r>
            <a:r>
              <a:rPr lang="en" sz="900" u="sng">
                <a:solidFill>
                  <a:schemeClr val="hlink"/>
                </a:solidFill>
                <a:hlinkClick r:id="rId4"/>
              </a:rPr>
              <a:t>https://onedrive.live.com/view.aspx?resid=F77567DD880D628E!217&amp;ithint=file%2cpptx&amp;app=PowerPoint&amp;authkey=!AFrDX2AYUy-FXUk</a:t>
            </a:r>
            <a:endParaRPr sz="900"/>
          </a:p>
          <a:p>
            <a:pPr marL="457200" lvl="0" indent="0" rtl="0">
              <a:spcBef>
                <a:spcPts val="0"/>
              </a:spcBef>
              <a:spcAft>
                <a:spcPts val="0"/>
              </a:spcAft>
              <a:buNone/>
            </a:pPr>
            <a:r>
              <a:rPr lang="en" sz="900"/>
              <a:t>Schlessman, Amy. Research, Development and Innovation, Rose Academy </a:t>
            </a:r>
            <a:r>
              <a:rPr lang="en" sz="900" u="sng">
                <a:solidFill>
                  <a:schemeClr val="hlink"/>
                </a:solidFill>
                <a:hlinkClick r:id="rId5"/>
              </a:rPr>
              <a:t>https://onedrive.live.com/view.aspx?resid=F77567DD880D628E!218&amp;ithint=file%2cpptx&amp;app=PowerPoint&amp;authkey=!AGqGB3JPJ0d8ifU</a:t>
            </a:r>
            <a:endParaRPr sz="900" u="sng">
              <a:solidFill>
                <a:schemeClr val="hlink"/>
              </a:solidFill>
            </a:endParaRPr>
          </a:p>
          <a:p>
            <a:pPr marL="0" lvl="0" indent="0" rtl="0">
              <a:spcBef>
                <a:spcPts val="1600"/>
              </a:spcBef>
              <a:spcAft>
                <a:spcPts val="0"/>
              </a:spcAft>
              <a:buNone/>
            </a:pPr>
            <a:r>
              <a:rPr lang="en" sz="900"/>
              <a:t>Arizona Revised Statute 15-241.H. </a:t>
            </a:r>
            <a:r>
              <a:rPr lang="en" sz="900" u="sng">
                <a:solidFill>
                  <a:schemeClr val="hlink"/>
                </a:solidFill>
                <a:hlinkClick r:id="rId6"/>
              </a:rPr>
              <a:t>https://azleg.gov/ars/15/00241.htm</a:t>
            </a:r>
            <a:endParaRPr sz="900"/>
          </a:p>
          <a:p>
            <a:pPr marL="0" lvl="0" indent="0">
              <a:spcBef>
                <a:spcPts val="1600"/>
              </a:spcBef>
              <a:spcAft>
                <a:spcPts val="0"/>
              </a:spcAft>
              <a:buNone/>
            </a:pPr>
            <a:r>
              <a:rPr lang="en" sz="900">
                <a:solidFill>
                  <a:srgbClr val="000000"/>
                </a:solidFill>
              </a:rPr>
              <a:t>Arizona Department of Education. </a:t>
            </a:r>
            <a:r>
              <a:rPr lang="en" sz="900" i="1">
                <a:solidFill>
                  <a:srgbClr val="000000"/>
                </a:solidFill>
              </a:rPr>
              <a:t>Guide to Alternative School Status Application &amp; Verification Process</a:t>
            </a:r>
            <a:endParaRPr sz="900" i="1">
              <a:solidFill>
                <a:srgbClr val="000000"/>
              </a:solidFill>
            </a:endParaRPr>
          </a:p>
          <a:p>
            <a:pPr marL="0" lvl="0" indent="0" rtl="0">
              <a:spcBef>
                <a:spcPts val="1600"/>
              </a:spcBef>
              <a:spcAft>
                <a:spcPts val="0"/>
              </a:spcAft>
              <a:buNone/>
            </a:pPr>
            <a:r>
              <a:rPr lang="en" sz="900"/>
              <a:t>Colorado Revised Statutes 22-7-6045</a:t>
            </a:r>
            <a:r>
              <a:rPr lang="en" sz="600" b="1">
                <a:latin typeface="Arial"/>
                <a:ea typeface="Arial"/>
                <a:cs typeface="Arial"/>
                <a:sym typeface="Arial"/>
              </a:rPr>
              <a:t> </a:t>
            </a:r>
            <a:r>
              <a:rPr lang="en" sz="900" u="sng">
                <a:solidFill>
                  <a:schemeClr val="hlink"/>
                </a:solidFill>
                <a:hlinkClick r:id="rId7"/>
              </a:rPr>
              <a:t>http://codes.findlaw.com/co/title-22-education/co-rev-st-sect-22-7-604-5.html</a:t>
            </a:r>
            <a:endParaRPr sz="900" i="1">
              <a:solidFill>
                <a:srgbClr val="000000"/>
              </a:solidFill>
            </a:endParaRPr>
          </a:p>
          <a:p>
            <a:pPr marL="0" lvl="0" indent="0" rtl="0">
              <a:spcBef>
                <a:spcPts val="1600"/>
              </a:spcBef>
              <a:spcAft>
                <a:spcPts val="0"/>
              </a:spcAft>
              <a:buNone/>
            </a:pPr>
            <a:r>
              <a:rPr lang="en" sz="900"/>
              <a:t>Texas At-Risk Educator Code </a:t>
            </a:r>
            <a:r>
              <a:rPr lang="en" sz="900" u="sng">
                <a:solidFill>
                  <a:schemeClr val="hlink"/>
                </a:solidFill>
              </a:rPr>
              <a:t>http://ritter.tea.state.tx.us/peims/standards/1314/e0919.html</a:t>
            </a:r>
            <a:endParaRPr sz="900" u="sng">
              <a:solidFill>
                <a:schemeClr val="hlink"/>
              </a:solidFill>
            </a:endParaRPr>
          </a:p>
          <a:p>
            <a:pPr marL="0" lvl="0" indent="0">
              <a:spcBef>
                <a:spcPts val="1600"/>
              </a:spcBef>
              <a:spcAft>
                <a:spcPts val="0"/>
              </a:spcAft>
              <a:buNone/>
            </a:pPr>
            <a:endParaRPr sz="900"/>
          </a:p>
          <a:p>
            <a:pPr marL="0" lvl="0" indent="0">
              <a:spcBef>
                <a:spcPts val="1600"/>
              </a:spcBef>
              <a:spcAft>
                <a:spcPts val="1600"/>
              </a:spcAft>
              <a:buNone/>
            </a:pPr>
            <a:endParaRPr sz="900" u="sng">
              <a:solidFill>
                <a:schemeClr val="hlink"/>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As a result...</a:t>
            </a:r>
            <a:endParaRPr/>
          </a:p>
        </p:txBody>
      </p:sp>
      <p:sp>
        <p:nvSpPr>
          <p:cNvPr id="302" name="Shape 302"/>
          <p:cNvSpPr txBox="1">
            <a:spLocks noGrp="1"/>
          </p:cNvSpPr>
          <p:nvPr>
            <p:ph type="body" idx="1"/>
          </p:nvPr>
        </p:nvSpPr>
        <p:spPr>
          <a:xfrm>
            <a:off x="1303800" y="1990050"/>
            <a:ext cx="7030500" cy="2541600"/>
          </a:xfrm>
          <a:prstGeom prst="rect">
            <a:avLst/>
          </a:prstGeom>
        </p:spPr>
        <p:txBody>
          <a:bodyPr spcFirstLastPara="1" wrap="square" lIns="91425" tIns="91425" rIns="91425" bIns="91425" anchor="t" anchorCtr="0">
            <a:noAutofit/>
          </a:bodyPr>
          <a:lstStyle/>
          <a:p>
            <a:pPr marL="0" lvl="0" indent="0" algn="ctr">
              <a:spcBef>
                <a:spcPts val="0"/>
              </a:spcBef>
              <a:spcAft>
                <a:spcPts val="1600"/>
              </a:spcAft>
              <a:buNone/>
            </a:pPr>
            <a:r>
              <a:rPr lang="en" sz="3000" b="1"/>
              <a:t>A majority of alternative school students are </a:t>
            </a:r>
            <a:r>
              <a:rPr lang="en" sz="3000" b="1">
                <a:solidFill>
                  <a:srgbClr val="0C343D"/>
                </a:solidFill>
              </a:rPr>
              <a:t>over-aged</a:t>
            </a:r>
            <a:r>
              <a:rPr lang="en" sz="3000" b="1"/>
              <a:t> and </a:t>
            </a:r>
            <a:r>
              <a:rPr lang="en" sz="3000" b="1">
                <a:solidFill>
                  <a:srgbClr val="0C343D"/>
                </a:solidFill>
              </a:rPr>
              <a:t>under-credited</a:t>
            </a:r>
            <a:r>
              <a:rPr lang="en" sz="3000" b="1"/>
              <a:t>.</a:t>
            </a:r>
            <a:endParaRPr sz="3000"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does “Alternative School” mean?</a:t>
            </a:r>
            <a:endParaRPr/>
          </a:p>
        </p:txBody>
      </p:sp>
      <p:sp>
        <p:nvSpPr>
          <p:cNvPr id="308" name="Shape 308"/>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solidFill>
                  <a:srgbClr val="000000"/>
                </a:solidFill>
                <a:latin typeface="Arial"/>
                <a:ea typeface="Arial"/>
                <a:cs typeface="Arial"/>
                <a:sym typeface="Arial"/>
              </a:rPr>
              <a:t>ARS 15-796.C ... "alternative education" means the modification of the school course of study and adoption of teaching methods, materials and techniques to provide educationally for those pupils in grades six through twelve who are unable to profit from the regular school course of study and environment.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What does “Alternative School” mean?</a:t>
            </a:r>
            <a:endParaRPr/>
          </a:p>
          <a:p>
            <a:pPr marL="0" lvl="0" indent="0">
              <a:spcBef>
                <a:spcPts val="0"/>
              </a:spcBef>
              <a:spcAft>
                <a:spcPts val="0"/>
              </a:spcAft>
              <a:buNone/>
            </a:pPr>
            <a:endParaRPr/>
          </a:p>
        </p:txBody>
      </p:sp>
      <p:sp>
        <p:nvSpPr>
          <p:cNvPr id="314" name="Shape 314"/>
          <p:cNvSpPr txBox="1">
            <a:spLocks noGrp="1"/>
          </p:cNvSpPr>
          <p:nvPr>
            <p:ph type="body" idx="1"/>
          </p:nvPr>
        </p:nvSpPr>
        <p:spPr>
          <a:xfrm>
            <a:off x="1303800" y="1597875"/>
            <a:ext cx="7030500" cy="29337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solidFill>
                  <a:srgbClr val="000000"/>
                </a:solidFill>
                <a:latin typeface="Arial"/>
                <a:ea typeface="Arial"/>
                <a:cs typeface="Arial"/>
                <a:sym typeface="Arial"/>
              </a:rPr>
              <a:t>Arizona statute and the State Board of Education have recognized that alternative education </a:t>
            </a:r>
            <a:r>
              <a:rPr lang="en" sz="1800" b="1">
                <a:solidFill>
                  <a:srgbClr val="000000"/>
                </a:solidFill>
                <a:latin typeface="Arial"/>
                <a:ea typeface="Arial"/>
                <a:cs typeface="Arial"/>
                <a:sym typeface="Arial"/>
              </a:rPr>
              <a:t>serves a unique student population</a:t>
            </a:r>
            <a:r>
              <a:rPr lang="en" sz="1800">
                <a:solidFill>
                  <a:srgbClr val="000000"/>
                </a:solidFill>
                <a:latin typeface="Arial"/>
                <a:ea typeface="Arial"/>
                <a:cs typeface="Arial"/>
                <a:sym typeface="Arial"/>
              </a:rPr>
              <a:t>. Alternative schools must have </a:t>
            </a:r>
            <a:r>
              <a:rPr lang="en" sz="1800" b="1">
                <a:solidFill>
                  <a:srgbClr val="000000"/>
                </a:solidFill>
                <a:latin typeface="Arial"/>
                <a:ea typeface="Arial"/>
                <a:cs typeface="Arial"/>
                <a:sym typeface="Arial"/>
              </a:rPr>
              <a:t>a mission/charter that clearly identifies its purpose is to serve a specific student population </a:t>
            </a:r>
            <a:r>
              <a:rPr lang="en" sz="1800">
                <a:solidFill>
                  <a:srgbClr val="000000"/>
                </a:solidFill>
                <a:latin typeface="Arial"/>
                <a:ea typeface="Arial"/>
                <a:cs typeface="Arial"/>
                <a:sym typeface="Arial"/>
              </a:rPr>
              <a:t>who will benefit from a non-traditional school environment.</a:t>
            </a:r>
            <a:endParaRPr sz="1800"/>
          </a:p>
          <a:p>
            <a:pPr marL="0" lvl="0" indent="0">
              <a:spcBef>
                <a:spcPts val="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1303800" y="558950"/>
            <a:ext cx="7030500" cy="9993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What does “Alternative School” mean?</a:t>
            </a:r>
            <a:endParaRPr/>
          </a:p>
        </p:txBody>
      </p:sp>
      <p:sp>
        <p:nvSpPr>
          <p:cNvPr id="320" name="Shape 320"/>
          <p:cNvSpPr txBox="1">
            <a:spLocks noGrp="1"/>
          </p:cNvSpPr>
          <p:nvPr>
            <p:ph type="body" idx="1"/>
          </p:nvPr>
        </p:nvSpPr>
        <p:spPr>
          <a:xfrm>
            <a:off x="1303800" y="1558250"/>
            <a:ext cx="7030500" cy="29733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solidFill>
                  <a:srgbClr val="000000"/>
                </a:solidFill>
                <a:latin typeface="Arial"/>
                <a:ea typeface="Arial"/>
                <a:cs typeface="Arial"/>
                <a:sym typeface="Arial"/>
              </a:rPr>
              <a:t>Arizona statute and the State Board of Education have recognized that alternative education </a:t>
            </a:r>
            <a:r>
              <a:rPr lang="en" sz="1800" b="1">
                <a:solidFill>
                  <a:srgbClr val="000000"/>
                </a:solidFill>
                <a:latin typeface="Arial"/>
                <a:ea typeface="Arial"/>
                <a:cs typeface="Arial"/>
                <a:sym typeface="Arial"/>
              </a:rPr>
              <a:t>serves a unique student population</a:t>
            </a:r>
            <a:r>
              <a:rPr lang="en" sz="1800">
                <a:solidFill>
                  <a:srgbClr val="000000"/>
                </a:solidFill>
                <a:latin typeface="Arial"/>
                <a:ea typeface="Arial"/>
                <a:cs typeface="Arial"/>
                <a:sym typeface="Arial"/>
              </a:rPr>
              <a:t>. Alternative schools must have </a:t>
            </a:r>
            <a:r>
              <a:rPr lang="en" sz="1800" b="1">
                <a:solidFill>
                  <a:srgbClr val="000000"/>
                </a:solidFill>
                <a:latin typeface="Arial"/>
                <a:ea typeface="Arial"/>
                <a:cs typeface="Arial"/>
                <a:sym typeface="Arial"/>
              </a:rPr>
              <a:t>a mission/charter that clearly identifies its purpose is to serve </a:t>
            </a:r>
            <a:r>
              <a:rPr lang="en" sz="1800" b="1">
                <a:solidFill>
                  <a:srgbClr val="9900FF"/>
                </a:solidFill>
                <a:latin typeface="Arial"/>
                <a:ea typeface="Arial"/>
                <a:cs typeface="Arial"/>
                <a:sym typeface="Arial"/>
              </a:rPr>
              <a:t>a specific student population </a:t>
            </a:r>
            <a:r>
              <a:rPr lang="en" sz="1800">
                <a:solidFill>
                  <a:srgbClr val="9900FF"/>
                </a:solidFill>
                <a:latin typeface="Arial"/>
                <a:ea typeface="Arial"/>
                <a:cs typeface="Arial"/>
                <a:sym typeface="Arial"/>
              </a:rPr>
              <a:t>who will benefit from a non-traditional school environment.</a:t>
            </a:r>
            <a:endParaRPr sz="1800">
              <a:solidFill>
                <a:srgbClr val="9900FF"/>
              </a:solidFill>
              <a:latin typeface="Arial"/>
              <a:ea typeface="Arial"/>
              <a:cs typeface="Arial"/>
              <a:sym typeface="Arial"/>
            </a:endParaRPr>
          </a:p>
          <a:p>
            <a:pPr marL="0" lvl="0" indent="0" rtl="0">
              <a:lnSpc>
                <a:spcPct val="150000"/>
              </a:lnSpc>
              <a:spcBef>
                <a:spcPts val="0"/>
              </a:spcBef>
              <a:spcAft>
                <a:spcPts val="0"/>
              </a:spcAft>
              <a:buNone/>
            </a:pPr>
            <a:endParaRPr sz="1800">
              <a:solidFill>
                <a:srgbClr val="9900FF"/>
              </a:solidFill>
              <a:latin typeface="Arial"/>
              <a:ea typeface="Arial"/>
              <a:cs typeface="Arial"/>
              <a:sym typeface="Arial"/>
            </a:endParaRPr>
          </a:p>
          <a:p>
            <a:pPr marL="0" lvl="0" indent="0" algn="r" rtl="0">
              <a:lnSpc>
                <a:spcPct val="150000"/>
              </a:lnSpc>
              <a:spcBef>
                <a:spcPts val="0"/>
              </a:spcBef>
              <a:spcAft>
                <a:spcPts val="0"/>
              </a:spcAft>
              <a:buNone/>
            </a:pPr>
            <a:r>
              <a:rPr lang="en" sz="1000">
                <a:solidFill>
                  <a:srgbClr val="000000"/>
                </a:solidFill>
                <a:latin typeface="Arial"/>
                <a:ea typeface="Arial"/>
                <a:cs typeface="Arial"/>
                <a:sym typeface="Arial"/>
              </a:rPr>
              <a:t>Guide to Alternative School Status Application &amp; Verification</a:t>
            </a:r>
            <a:endParaRPr sz="1000">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1303800" y="598575"/>
            <a:ext cx="7030500" cy="999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2400">
                <a:solidFill>
                  <a:srgbClr val="000000"/>
                </a:solidFill>
                <a:latin typeface="Arial"/>
                <a:ea typeface="Arial"/>
                <a:cs typeface="Arial"/>
                <a:sym typeface="Arial"/>
              </a:rPr>
              <a:t>A specific student population who will benefit from a non-traditional school environment</a:t>
            </a:r>
            <a:endParaRPr sz="2400">
              <a:solidFill>
                <a:srgbClr val="000000"/>
              </a:solidFill>
              <a:latin typeface="Nunito"/>
              <a:ea typeface="Nunito"/>
              <a:cs typeface="Nunito"/>
              <a:sym typeface="Nunito"/>
            </a:endParaRPr>
          </a:p>
          <a:p>
            <a:pPr marL="0" lvl="0" indent="0">
              <a:spcBef>
                <a:spcPts val="0"/>
              </a:spcBef>
              <a:spcAft>
                <a:spcPts val="0"/>
              </a:spcAft>
              <a:buNone/>
            </a:pPr>
            <a:endParaRPr/>
          </a:p>
        </p:txBody>
      </p:sp>
      <p:sp>
        <p:nvSpPr>
          <p:cNvPr id="326" name="Shape 326"/>
          <p:cNvSpPr txBox="1">
            <a:spLocks noGrp="1"/>
          </p:cNvSpPr>
          <p:nvPr>
            <p:ph type="body" idx="1"/>
          </p:nvPr>
        </p:nvSpPr>
        <p:spPr>
          <a:xfrm>
            <a:off x="1303800" y="1597875"/>
            <a:ext cx="7030500" cy="3085800"/>
          </a:xfrm>
          <a:prstGeom prst="rect">
            <a:avLst/>
          </a:prstGeom>
          <a:solidFill>
            <a:schemeClr val="lt1"/>
          </a:solidFill>
        </p:spPr>
        <p:txBody>
          <a:bodyPr spcFirstLastPara="1" wrap="square" lIns="91425" tIns="91425" rIns="91425" bIns="91425" anchor="t" anchorCtr="0">
            <a:noAutofit/>
          </a:bodyPr>
          <a:lstStyle/>
          <a:p>
            <a:pPr marL="0" lvl="0" indent="0" rtl="0">
              <a:spcBef>
                <a:spcPts val="0"/>
              </a:spcBef>
              <a:spcAft>
                <a:spcPts val="0"/>
              </a:spcAft>
              <a:buNone/>
            </a:pPr>
            <a:r>
              <a:rPr lang="en" sz="1800">
                <a:solidFill>
                  <a:srgbClr val="000000"/>
                </a:solidFill>
                <a:latin typeface="Arial"/>
                <a:ea typeface="Arial"/>
                <a:cs typeface="Arial"/>
                <a:sym typeface="Arial"/>
              </a:rPr>
              <a:t>Now serving……</a:t>
            </a:r>
            <a:endParaRPr sz="1800">
              <a:solidFill>
                <a:srgbClr val="000000"/>
              </a:solidFill>
              <a:latin typeface="Arial"/>
              <a:ea typeface="Arial"/>
              <a:cs typeface="Arial"/>
              <a:sym typeface="Arial"/>
            </a:endParaRPr>
          </a:p>
          <a:p>
            <a:pPr marL="0" lvl="0" indent="0" rtl="0">
              <a:spcBef>
                <a:spcPts val="0"/>
              </a:spcBef>
              <a:spcAft>
                <a:spcPts val="0"/>
              </a:spcAft>
              <a:buNone/>
            </a:pPr>
            <a:endParaRPr sz="11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Students with behavioral issues</a:t>
            </a:r>
            <a:endParaRPr sz="14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Returning dropouts</a:t>
            </a:r>
            <a:endParaRPr sz="14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Students who are at least one year behind on academic credits</a:t>
            </a:r>
            <a:endParaRPr sz="14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Primary caregivers and/or are financially responsible for dependants</a:t>
            </a:r>
            <a:endParaRPr sz="14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Adjudicated youth</a:t>
            </a:r>
            <a:endParaRPr sz="1400">
              <a:solidFill>
                <a:srgbClr val="000000"/>
              </a:solidFill>
              <a:latin typeface="Arial"/>
              <a:ea typeface="Arial"/>
              <a:cs typeface="Arial"/>
              <a:sym typeface="Arial"/>
            </a:endParaRPr>
          </a:p>
          <a:p>
            <a:pPr marL="914400" lvl="1" indent="-317500" rtl="0">
              <a:spcBef>
                <a:spcPts val="0"/>
              </a:spcBef>
              <a:spcAft>
                <a:spcPts val="0"/>
              </a:spcAft>
              <a:buClr>
                <a:srgbClr val="000000"/>
              </a:buClr>
              <a:buSzPts val="1400"/>
              <a:buFont typeface="Arial"/>
              <a:buChar char="○"/>
            </a:pPr>
            <a:r>
              <a:rPr lang="en" sz="1400">
                <a:solidFill>
                  <a:srgbClr val="000000"/>
                </a:solidFill>
                <a:latin typeface="Arial"/>
                <a:ea typeface="Arial"/>
                <a:cs typeface="Arial"/>
                <a:sym typeface="Arial"/>
              </a:rPr>
              <a:t>Wards of the state</a:t>
            </a:r>
            <a:endParaRPr sz="1400">
              <a:solidFill>
                <a:srgbClr val="000000"/>
              </a:solidFill>
              <a:latin typeface="Arial"/>
              <a:ea typeface="Arial"/>
              <a:cs typeface="Arial"/>
              <a:sym typeface="Arial"/>
            </a:endParaRPr>
          </a:p>
          <a:p>
            <a:pPr marL="0" lvl="0" indent="0" algn="ctr" rtl="0">
              <a:spcBef>
                <a:spcPts val="0"/>
              </a:spcBef>
              <a:spcAft>
                <a:spcPts val="0"/>
              </a:spcAft>
              <a:buNone/>
            </a:pPr>
            <a:endParaRPr sz="600">
              <a:solidFill>
                <a:srgbClr val="000000"/>
              </a:solidFill>
              <a:latin typeface="Arial"/>
              <a:ea typeface="Arial"/>
              <a:cs typeface="Arial"/>
              <a:sym typeface="Arial"/>
            </a:endParaRPr>
          </a:p>
          <a:p>
            <a:pPr marL="0" lvl="0" indent="0" algn="ctr" rtl="0">
              <a:spcBef>
                <a:spcPts val="1600"/>
              </a:spcBef>
              <a:spcAft>
                <a:spcPts val="0"/>
              </a:spcAft>
              <a:buNone/>
            </a:pPr>
            <a:r>
              <a:rPr lang="en" sz="1400" b="1">
                <a:solidFill>
                  <a:srgbClr val="0B5394"/>
                </a:solidFill>
                <a:latin typeface="Calibri"/>
                <a:ea typeface="Calibri"/>
                <a:cs typeface="Calibri"/>
                <a:sym typeface="Calibri"/>
              </a:rPr>
              <a:t>***These students are statistically </a:t>
            </a:r>
            <a:r>
              <a:rPr lang="en" sz="1800" b="1">
                <a:solidFill>
                  <a:srgbClr val="0B5394"/>
                </a:solidFill>
                <a:latin typeface="Calibri"/>
                <a:ea typeface="Calibri"/>
                <a:cs typeface="Calibri"/>
                <a:sym typeface="Calibri"/>
              </a:rPr>
              <a:t>At-Risk </a:t>
            </a:r>
            <a:r>
              <a:rPr lang="en" sz="1400" b="1">
                <a:solidFill>
                  <a:srgbClr val="0B5394"/>
                </a:solidFill>
                <a:latin typeface="Calibri"/>
                <a:ea typeface="Calibri"/>
                <a:cs typeface="Calibri"/>
                <a:sym typeface="Calibri"/>
              </a:rPr>
              <a:t>of becoming permanently disengaged from the educational process.</a:t>
            </a:r>
            <a:endParaRPr sz="1400" b="1">
              <a:solidFill>
                <a:srgbClr val="0B5394"/>
              </a:solidFill>
              <a:latin typeface="Calibri"/>
              <a:ea typeface="Calibri"/>
              <a:cs typeface="Calibri"/>
              <a:sym typeface="Calibri"/>
            </a:endParaRPr>
          </a:p>
          <a:p>
            <a:pPr marL="457200" lvl="0" indent="0" rtl="0">
              <a:spcBef>
                <a:spcPts val="1600"/>
              </a:spcBef>
              <a:spcAft>
                <a:spcPts val="0"/>
              </a:spcAft>
              <a:buNone/>
            </a:pPr>
            <a:endParaRPr sz="14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1938</Words>
  <Application>Microsoft Office PowerPoint</Application>
  <PresentationFormat>On-screen Show (16:9)</PresentationFormat>
  <Paragraphs>234</Paragraphs>
  <Slides>41</Slides>
  <Notes>41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Georgia</vt:lpstr>
      <vt:lpstr>Cambria</vt:lpstr>
      <vt:lpstr>Calibri</vt:lpstr>
      <vt:lpstr>Courier New</vt:lpstr>
      <vt:lpstr>Maven Pro</vt:lpstr>
      <vt:lpstr>Arial Black</vt:lpstr>
      <vt:lpstr>Times New Roman</vt:lpstr>
      <vt:lpstr>Nunito</vt:lpstr>
      <vt:lpstr>Oswald</vt:lpstr>
      <vt:lpstr>Momentum</vt:lpstr>
      <vt:lpstr>Alternative Schools and Accountability</vt:lpstr>
      <vt:lpstr>Arizona Revised Statute</vt:lpstr>
      <vt:lpstr>Arizona Administrative Code</vt:lpstr>
      <vt:lpstr>Arizona Administrative Code </vt:lpstr>
      <vt:lpstr>As a result...</vt:lpstr>
      <vt:lpstr>What does “Alternative School” mean?</vt:lpstr>
      <vt:lpstr>What does “Alternative School” mean? </vt:lpstr>
      <vt:lpstr>What does “Alternative School” mean?</vt:lpstr>
      <vt:lpstr>A specific student population who will benefit from a non-traditional school environment </vt:lpstr>
      <vt:lpstr>Arizona Alternative Schools  achieve that designation by...</vt:lpstr>
      <vt:lpstr>Arizona Alternative Schools  achieve that designation by</vt:lpstr>
      <vt:lpstr>Arizona Alternative Schools  achieve that designation by</vt:lpstr>
      <vt:lpstr>Students who have a documented history of disruptive behavior issues. Students who have dropped out of school and are now returning. Students in poor academic standing as demonstrated by being at least one year behind on grade level performance or academic credits.  </vt:lpstr>
      <vt:lpstr>PowerPoint Presentation</vt:lpstr>
      <vt:lpstr> </vt:lpstr>
      <vt:lpstr>The Impact of Alternative Schools</vt:lpstr>
      <vt:lpstr>The Impact of Alternative Schools</vt:lpstr>
      <vt:lpstr>The Impact of Alternative Schools</vt:lpstr>
      <vt:lpstr>The Impact of Alternative Schools</vt:lpstr>
      <vt:lpstr>The Impact of Alternative Schools</vt:lpstr>
      <vt:lpstr>The Impact of Alternative Schools</vt:lpstr>
      <vt:lpstr>The Impact of Alternative Schools</vt:lpstr>
      <vt:lpstr>The Impact of Alternative Schools</vt:lpstr>
      <vt:lpstr>Alternative Schools and Accountability</vt:lpstr>
      <vt:lpstr>Alternative Schools and Accountability</vt:lpstr>
      <vt:lpstr>Alternative Schools and Accountability</vt:lpstr>
      <vt:lpstr>Alternative Schools and Accountability</vt:lpstr>
      <vt:lpstr>PowerPoint Presentation</vt:lpstr>
      <vt:lpstr>Every Student Succeeds: What does it mean to succeed and how much flexibility should we allow?</vt:lpstr>
      <vt:lpstr>Arizona Alternative  Accountability Model</vt:lpstr>
      <vt:lpstr>Arizona Alternative  Accountability Model </vt:lpstr>
      <vt:lpstr>Arizona Alternative  Accountability Model</vt:lpstr>
      <vt:lpstr>Essential Elements of Effective Alternative Accountability</vt:lpstr>
      <vt:lpstr>Arizona’s Traditional /Alternative Accountability Models</vt:lpstr>
      <vt:lpstr>Proposed Graduation Rate</vt:lpstr>
      <vt:lpstr>Real World Example of Grad Rate Challenges</vt:lpstr>
      <vt:lpstr>Good framework focuses on individual student growth (both academic and non-academic)...</vt:lpstr>
      <vt:lpstr>Does college and career readiness look the same for every student?</vt:lpstr>
      <vt:lpstr>Growing Toward Success</vt:lpstr>
      <vt:lpstr>PowerPoint Presentation</vt:lpstr>
      <vt:lpstr>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 Schools and Accountability</dc:title>
  <dc:creator>Wayne Tucker</dc:creator>
  <cp:lastModifiedBy>Wayne Tucker</cp:lastModifiedBy>
  <cp:revision>2</cp:revision>
  <dcterms:modified xsi:type="dcterms:W3CDTF">2018-02-08T21:21:10Z</dcterms:modified>
</cp:coreProperties>
</file>